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5"/>
  </p:notesMasterIdLst>
  <p:handoutMasterIdLst>
    <p:handoutMasterId r:id="rId56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333" r:id="rId15"/>
    <p:sldId id="266" r:id="rId16"/>
    <p:sldId id="334" r:id="rId17"/>
    <p:sldId id="335" r:id="rId18"/>
    <p:sldId id="336" r:id="rId19"/>
    <p:sldId id="265" r:id="rId20"/>
    <p:sldId id="276" r:id="rId21"/>
    <p:sldId id="303" r:id="rId22"/>
    <p:sldId id="293" r:id="rId23"/>
    <p:sldId id="277" r:id="rId24"/>
    <p:sldId id="284" r:id="rId25"/>
    <p:sldId id="269" r:id="rId26"/>
    <p:sldId id="304" r:id="rId27"/>
    <p:sldId id="305" r:id="rId28"/>
    <p:sldId id="307" r:id="rId29"/>
    <p:sldId id="306" r:id="rId30"/>
    <p:sldId id="308" r:id="rId31"/>
    <p:sldId id="270" r:id="rId32"/>
    <p:sldId id="309" r:id="rId33"/>
    <p:sldId id="310" r:id="rId34"/>
    <p:sldId id="311" r:id="rId35"/>
    <p:sldId id="312" r:id="rId36"/>
    <p:sldId id="314" r:id="rId37"/>
    <p:sldId id="313" r:id="rId38"/>
    <p:sldId id="315" r:id="rId39"/>
    <p:sldId id="316" r:id="rId40"/>
    <p:sldId id="317" r:id="rId41"/>
    <p:sldId id="294" r:id="rId42"/>
    <p:sldId id="296" r:id="rId43"/>
    <p:sldId id="318" r:id="rId44"/>
    <p:sldId id="319" r:id="rId45"/>
    <p:sldId id="321" r:id="rId46"/>
    <p:sldId id="322" r:id="rId47"/>
    <p:sldId id="323" r:id="rId48"/>
    <p:sldId id="324" r:id="rId49"/>
    <p:sldId id="288" r:id="rId50"/>
    <p:sldId id="289" r:id="rId51"/>
    <p:sldId id="320" r:id="rId52"/>
    <p:sldId id="274" r:id="rId53"/>
    <p:sldId id="329" r:id="rId54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01"/>
    <p:restoredTop sz="85174"/>
  </p:normalViewPr>
  <p:slideViewPr>
    <p:cSldViewPr snapToGrid="0" snapToObjects="1">
      <p:cViewPr>
        <p:scale>
          <a:sx n="66" d="100"/>
          <a:sy n="66" d="100"/>
        </p:scale>
        <p:origin x="1536" y="19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notesMaster" Target="notesMasters/notesMaster1.xml"/><Relationship Id="rId63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commentAuthors" Target="commentAuthors.xml"/><Relationship Id="rId61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F2F00EA-E016-4AE2-B98A-7560C8077362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</dgm:pt>
    <dgm:pt modelId="{5BA3C23E-9A37-4CEF-A88D-2BB5E2661045}">
      <dgm:prSet phldrT="[Text]"/>
      <dgm:spPr/>
      <dgm:t>
        <a:bodyPr/>
        <a:lstStyle/>
        <a:p>
          <a:r>
            <a:rPr lang="en-US" dirty="0"/>
            <a:t>GET request for launch data using API</a:t>
          </a:r>
        </a:p>
      </dgm:t>
    </dgm:pt>
    <dgm:pt modelId="{43141206-993D-4812-B189-ABC4B2574269}" type="parTrans" cxnId="{98D27725-4149-40C2-AB1A-876AFB2194C6}">
      <dgm:prSet/>
      <dgm:spPr/>
      <dgm:t>
        <a:bodyPr/>
        <a:lstStyle/>
        <a:p>
          <a:endParaRPr lang="en-US"/>
        </a:p>
      </dgm:t>
    </dgm:pt>
    <dgm:pt modelId="{9C355CA8-B485-4FC4-84FF-563775DEDBFB}" type="sibTrans" cxnId="{98D27725-4149-40C2-AB1A-876AFB2194C6}">
      <dgm:prSet/>
      <dgm:spPr/>
      <dgm:t>
        <a:bodyPr/>
        <a:lstStyle/>
        <a:p>
          <a:endParaRPr lang="en-US"/>
        </a:p>
      </dgm:t>
    </dgm:pt>
    <dgm:pt modelId="{A57AFF39-9101-4E7B-8995-5E8DC2504C7C}">
      <dgm:prSet phldrT="[Text]"/>
      <dgm:spPr/>
      <dgm:t>
        <a:bodyPr/>
        <a:lstStyle/>
        <a:p>
          <a:r>
            <a:rPr lang="en-US" dirty="0"/>
            <a:t>Convert to a </a:t>
          </a:r>
          <a:r>
            <a:rPr lang="en-US" dirty="0" err="1"/>
            <a:t>dataframe</a:t>
          </a:r>
          <a:r>
            <a:rPr lang="en-US" dirty="0"/>
            <a:t> </a:t>
          </a:r>
        </a:p>
      </dgm:t>
    </dgm:pt>
    <dgm:pt modelId="{AE87B69C-B594-4346-AE5D-ABF98BADD902}" type="parTrans" cxnId="{8FFBEDE4-0FC0-4176-9926-DEE3801660BB}">
      <dgm:prSet/>
      <dgm:spPr/>
      <dgm:t>
        <a:bodyPr/>
        <a:lstStyle/>
        <a:p>
          <a:endParaRPr lang="en-US"/>
        </a:p>
      </dgm:t>
    </dgm:pt>
    <dgm:pt modelId="{4EE1387B-845F-4DE6-8B6C-EFD1F86AC687}" type="sibTrans" cxnId="{8FFBEDE4-0FC0-4176-9926-DEE3801660BB}">
      <dgm:prSet/>
      <dgm:spPr/>
      <dgm:t>
        <a:bodyPr/>
        <a:lstStyle/>
        <a:p>
          <a:endParaRPr lang="en-US"/>
        </a:p>
      </dgm:t>
    </dgm:pt>
    <dgm:pt modelId="{82A7C6D2-53E3-4D43-B180-1AC1232CBD13}">
      <dgm:prSet phldrT="[Text]"/>
      <dgm:spPr/>
      <dgm:t>
        <a:bodyPr/>
        <a:lstStyle/>
        <a:p>
          <a:r>
            <a:rPr lang="en-US" dirty="0"/>
            <a:t>Perform Data Cleaning</a:t>
          </a:r>
        </a:p>
      </dgm:t>
    </dgm:pt>
    <dgm:pt modelId="{8F1F90DB-3850-41DF-B8E7-631F606B73A7}" type="parTrans" cxnId="{A839DDA6-76C1-4AF5-8326-5536D41DCAD9}">
      <dgm:prSet/>
      <dgm:spPr/>
      <dgm:t>
        <a:bodyPr/>
        <a:lstStyle/>
        <a:p>
          <a:endParaRPr lang="en-US"/>
        </a:p>
      </dgm:t>
    </dgm:pt>
    <dgm:pt modelId="{34E96B74-1BF7-462A-A793-598B61C20159}" type="sibTrans" cxnId="{A839DDA6-76C1-4AF5-8326-5536D41DCAD9}">
      <dgm:prSet/>
      <dgm:spPr/>
      <dgm:t>
        <a:bodyPr/>
        <a:lstStyle/>
        <a:p>
          <a:endParaRPr lang="en-US"/>
        </a:p>
      </dgm:t>
    </dgm:pt>
    <dgm:pt modelId="{94AB3126-91D0-493E-8220-D64D63D0E756}" type="pres">
      <dgm:prSet presAssocID="{FF2F00EA-E016-4AE2-B98A-7560C8077362}" presName="CompostProcess" presStyleCnt="0">
        <dgm:presLayoutVars>
          <dgm:dir/>
          <dgm:resizeHandles val="exact"/>
        </dgm:presLayoutVars>
      </dgm:prSet>
      <dgm:spPr/>
    </dgm:pt>
    <dgm:pt modelId="{C683D87C-25BB-4496-8E04-17C35994E6EA}" type="pres">
      <dgm:prSet presAssocID="{FF2F00EA-E016-4AE2-B98A-7560C8077362}" presName="arrow" presStyleLbl="bgShp" presStyleIdx="0" presStyleCnt="1"/>
      <dgm:spPr/>
    </dgm:pt>
    <dgm:pt modelId="{E71F3FA9-2930-40B4-B2E5-244D55666FEF}" type="pres">
      <dgm:prSet presAssocID="{FF2F00EA-E016-4AE2-B98A-7560C8077362}" presName="linearProcess" presStyleCnt="0"/>
      <dgm:spPr/>
    </dgm:pt>
    <dgm:pt modelId="{DC7CCCE8-4CBB-49AD-8FE5-31C409137949}" type="pres">
      <dgm:prSet presAssocID="{5BA3C23E-9A37-4CEF-A88D-2BB5E2661045}" presName="textNode" presStyleLbl="node1" presStyleIdx="0" presStyleCnt="3">
        <dgm:presLayoutVars>
          <dgm:bulletEnabled val="1"/>
        </dgm:presLayoutVars>
      </dgm:prSet>
      <dgm:spPr/>
    </dgm:pt>
    <dgm:pt modelId="{50ED1549-44FF-48ED-B367-5D97D2659E54}" type="pres">
      <dgm:prSet presAssocID="{9C355CA8-B485-4FC4-84FF-563775DEDBFB}" presName="sibTrans" presStyleCnt="0"/>
      <dgm:spPr/>
    </dgm:pt>
    <dgm:pt modelId="{CFD3F643-C3A9-472B-9356-71B88CEB0B8C}" type="pres">
      <dgm:prSet presAssocID="{A57AFF39-9101-4E7B-8995-5E8DC2504C7C}" presName="textNode" presStyleLbl="node1" presStyleIdx="1" presStyleCnt="3">
        <dgm:presLayoutVars>
          <dgm:bulletEnabled val="1"/>
        </dgm:presLayoutVars>
      </dgm:prSet>
      <dgm:spPr/>
    </dgm:pt>
    <dgm:pt modelId="{2AC0D3A6-9662-422E-BD4E-30FDE1D974DC}" type="pres">
      <dgm:prSet presAssocID="{4EE1387B-845F-4DE6-8B6C-EFD1F86AC687}" presName="sibTrans" presStyleCnt="0"/>
      <dgm:spPr/>
    </dgm:pt>
    <dgm:pt modelId="{71FECDEF-E1FF-46DB-9859-E5DAA14A4946}" type="pres">
      <dgm:prSet presAssocID="{82A7C6D2-53E3-4D43-B180-1AC1232CBD13}" presName="textNode" presStyleLbl="node1" presStyleIdx="2" presStyleCnt="3">
        <dgm:presLayoutVars>
          <dgm:bulletEnabled val="1"/>
        </dgm:presLayoutVars>
      </dgm:prSet>
      <dgm:spPr/>
    </dgm:pt>
  </dgm:ptLst>
  <dgm:cxnLst>
    <dgm:cxn modelId="{5CD19308-C7DB-4BFF-8CA9-11922335CEAF}" type="presOf" srcId="{A57AFF39-9101-4E7B-8995-5E8DC2504C7C}" destId="{CFD3F643-C3A9-472B-9356-71B88CEB0B8C}" srcOrd="0" destOrd="0" presId="urn:microsoft.com/office/officeart/2005/8/layout/hProcess9"/>
    <dgm:cxn modelId="{98D27725-4149-40C2-AB1A-876AFB2194C6}" srcId="{FF2F00EA-E016-4AE2-B98A-7560C8077362}" destId="{5BA3C23E-9A37-4CEF-A88D-2BB5E2661045}" srcOrd="0" destOrd="0" parTransId="{43141206-993D-4812-B189-ABC4B2574269}" sibTransId="{9C355CA8-B485-4FC4-84FF-563775DEDBFB}"/>
    <dgm:cxn modelId="{A7754CA3-CBCE-49D6-8798-51F88A321450}" type="presOf" srcId="{82A7C6D2-53E3-4D43-B180-1AC1232CBD13}" destId="{71FECDEF-E1FF-46DB-9859-E5DAA14A4946}" srcOrd="0" destOrd="0" presId="urn:microsoft.com/office/officeart/2005/8/layout/hProcess9"/>
    <dgm:cxn modelId="{A839DDA6-76C1-4AF5-8326-5536D41DCAD9}" srcId="{FF2F00EA-E016-4AE2-B98A-7560C8077362}" destId="{82A7C6D2-53E3-4D43-B180-1AC1232CBD13}" srcOrd="2" destOrd="0" parTransId="{8F1F90DB-3850-41DF-B8E7-631F606B73A7}" sibTransId="{34E96B74-1BF7-462A-A793-598B61C20159}"/>
    <dgm:cxn modelId="{101014B9-EF25-4392-ACD1-D270E462ACDD}" type="presOf" srcId="{FF2F00EA-E016-4AE2-B98A-7560C8077362}" destId="{94AB3126-91D0-493E-8220-D64D63D0E756}" srcOrd="0" destOrd="0" presId="urn:microsoft.com/office/officeart/2005/8/layout/hProcess9"/>
    <dgm:cxn modelId="{05007CE0-E9ED-4FA8-9165-4237D605A888}" type="presOf" srcId="{5BA3C23E-9A37-4CEF-A88D-2BB5E2661045}" destId="{DC7CCCE8-4CBB-49AD-8FE5-31C409137949}" srcOrd="0" destOrd="0" presId="urn:microsoft.com/office/officeart/2005/8/layout/hProcess9"/>
    <dgm:cxn modelId="{8FFBEDE4-0FC0-4176-9926-DEE3801660BB}" srcId="{FF2F00EA-E016-4AE2-B98A-7560C8077362}" destId="{A57AFF39-9101-4E7B-8995-5E8DC2504C7C}" srcOrd="1" destOrd="0" parTransId="{AE87B69C-B594-4346-AE5D-ABF98BADD902}" sibTransId="{4EE1387B-845F-4DE6-8B6C-EFD1F86AC687}"/>
    <dgm:cxn modelId="{CBCEBAC9-E09C-499A-9D7D-8181C908E5B6}" type="presParOf" srcId="{94AB3126-91D0-493E-8220-D64D63D0E756}" destId="{C683D87C-25BB-4496-8E04-17C35994E6EA}" srcOrd="0" destOrd="0" presId="urn:microsoft.com/office/officeart/2005/8/layout/hProcess9"/>
    <dgm:cxn modelId="{A89FAE81-5A34-4C16-B1C8-9C9D1D2C8005}" type="presParOf" srcId="{94AB3126-91D0-493E-8220-D64D63D0E756}" destId="{E71F3FA9-2930-40B4-B2E5-244D55666FEF}" srcOrd="1" destOrd="0" presId="urn:microsoft.com/office/officeart/2005/8/layout/hProcess9"/>
    <dgm:cxn modelId="{9D25603C-09C6-4C46-AEBE-144F21B5DF36}" type="presParOf" srcId="{E71F3FA9-2930-40B4-B2E5-244D55666FEF}" destId="{DC7CCCE8-4CBB-49AD-8FE5-31C409137949}" srcOrd="0" destOrd="0" presId="urn:microsoft.com/office/officeart/2005/8/layout/hProcess9"/>
    <dgm:cxn modelId="{88505BFF-AAEC-445E-B5CB-4E8952AE7351}" type="presParOf" srcId="{E71F3FA9-2930-40B4-B2E5-244D55666FEF}" destId="{50ED1549-44FF-48ED-B367-5D97D2659E54}" srcOrd="1" destOrd="0" presId="urn:microsoft.com/office/officeart/2005/8/layout/hProcess9"/>
    <dgm:cxn modelId="{2C1FA929-08D4-4431-92B2-522030B2F841}" type="presParOf" srcId="{E71F3FA9-2930-40B4-B2E5-244D55666FEF}" destId="{CFD3F643-C3A9-472B-9356-71B88CEB0B8C}" srcOrd="2" destOrd="0" presId="urn:microsoft.com/office/officeart/2005/8/layout/hProcess9"/>
    <dgm:cxn modelId="{F77431CF-6C87-4D02-82E4-64CC6FA0B226}" type="presParOf" srcId="{E71F3FA9-2930-40B4-B2E5-244D55666FEF}" destId="{2AC0D3A6-9662-422E-BD4E-30FDE1D974DC}" srcOrd="3" destOrd="0" presId="urn:microsoft.com/office/officeart/2005/8/layout/hProcess9"/>
    <dgm:cxn modelId="{8FFDF939-D390-4EC0-A0D4-2516EFBE9C4C}" type="presParOf" srcId="{E71F3FA9-2930-40B4-B2E5-244D55666FEF}" destId="{71FECDEF-E1FF-46DB-9859-E5DAA14A4946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F2F00EA-E016-4AE2-B98A-7560C8077362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</dgm:pt>
    <dgm:pt modelId="{5BA3C23E-9A37-4CEF-A88D-2BB5E2661045}">
      <dgm:prSet phldrT="[Text]"/>
      <dgm:spPr/>
      <dgm:t>
        <a:bodyPr/>
        <a:lstStyle/>
        <a:p>
          <a:r>
            <a:rPr lang="en-US" dirty="0"/>
            <a:t>Request Falcon9 launch data from Wiki page</a:t>
          </a:r>
        </a:p>
      </dgm:t>
    </dgm:pt>
    <dgm:pt modelId="{43141206-993D-4812-B189-ABC4B2574269}" type="parTrans" cxnId="{98D27725-4149-40C2-AB1A-876AFB2194C6}">
      <dgm:prSet/>
      <dgm:spPr/>
      <dgm:t>
        <a:bodyPr/>
        <a:lstStyle/>
        <a:p>
          <a:endParaRPr lang="en-US"/>
        </a:p>
      </dgm:t>
    </dgm:pt>
    <dgm:pt modelId="{9C355CA8-B485-4FC4-84FF-563775DEDBFB}" type="sibTrans" cxnId="{98D27725-4149-40C2-AB1A-876AFB2194C6}">
      <dgm:prSet/>
      <dgm:spPr/>
      <dgm:t>
        <a:bodyPr/>
        <a:lstStyle/>
        <a:p>
          <a:endParaRPr lang="en-US"/>
        </a:p>
      </dgm:t>
    </dgm:pt>
    <dgm:pt modelId="{A57AFF39-9101-4E7B-8995-5E8DC2504C7C}">
      <dgm:prSet phldrT="[Text]"/>
      <dgm:spPr/>
      <dgm:t>
        <a:bodyPr/>
        <a:lstStyle/>
        <a:p>
          <a:r>
            <a:rPr lang="en-US" dirty="0"/>
            <a:t>Create </a:t>
          </a:r>
          <a:r>
            <a:rPr lang="en-US" dirty="0" err="1"/>
            <a:t>BeautifulSoup</a:t>
          </a:r>
          <a:r>
            <a:rPr lang="en-US" dirty="0"/>
            <a:t> from HTML response </a:t>
          </a:r>
        </a:p>
      </dgm:t>
    </dgm:pt>
    <dgm:pt modelId="{AE87B69C-B594-4346-AE5D-ABF98BADD902}" type="parTrans" cxnId="{8FFBEDE4-0FC0-4176-9926-DEE3801660BB}">
      <dgm:prSet/>
      <dgm:spPr/>
      <dgm:t>
        <a:bodyPr/>
        <a:lstStyle/>
        <a:p>
          <a:endParaRPr lang="en-US"/>
        </a:p>
      </dgm:t>
    </dgm:pt>
    <dgm:pt modelId="{4EE1387B-845F-4DE6-8B6C-EFD1F86AC687}" type="sibTrans" cxnId="{8FFBEDE4-0FC0-4176-9926-DEE3801660BB}">
      <dgm:prSet/>
      <dgm:spPr/>
      <dgm:t>
        <a:bodyPr/>
        <a:lstStyle/>
        <a:p>
          <a:endParaRPr lang="en-US"/>
        </a:p>
      </dgm:t>
    </dgm:pt>
    <dgm:pt modelId="{82A7C6D2-53E3-4D43-B180-1AC1232CBD13}">
      <dgm:prSet phldrT="[Text]"/>
      <dgm:spPr/>
      <dgm:t>
        <a:bodyPr/>
        <a:lstStyle/>
        <a:p>
          <a:r>
            <a:rPr lang="en-US" dirty="0"/>
            <a:t>Extract all column names from HTML header</a:t>
          </a:r>
        </a:p>
      </dgm:t>
    </dgm:pt>
    <dgm:pt modelId="{8F1F90DB-3850-41DF-B8E7-631F606B73A7}" type="parTrans" cxnId="{A839DDA6-76C1-4AF5-8326-5536D41DCAD9}">
      <dgm:prSet/>
      <dgm:spPr/>
      <dgm:t>
        <a:bodyPr/>
        <a:lstStyle/>
        <a:p>
          <a:endParaRPr lang="en-US"/>
        </a:p>
      </dgm:t>
    </dgm:pt>
    <dgm:pt modelId="{34E96B74-1BF7-462A-A793-598B61C20159}" type="sibTrans" cxnId="{A839DDA6-76C1-4AF5-8326-5536D41DCAD9}">
      <dgm:prSet/>
      <dgm:spPr/>
      <dgm:t>
        <a:bodyPr/>
        <a:lstStyle/>
        <a:p>
          <a:endParaRPr lang="en-US"/>
        </a:p>
      </dgm:t>
    </dgm:pt>
    <dgm:pt modelId="{94AB3126-91D0-493E-8220-D64D63D0E756}" type="pres">
      <dgm:prSet presAssocID="{FF2F00EA-E016-4AE2-B98A-7560C8077362}" presName="CompostProcess" presStyleCnt="0">
        <dgm:presLayoutVars>
          <dgm:dir/>
          <dgm:resizeHandles val="exact"/>
        </dgm:presLayoutVars>
      </dgm:prSet>
      <dgm:spPr/>
    </dgm:pt>
    <dgm:pt modelId="{C683D87C-25BB-4496-8E04-17C35994E6EA}" type="pres">
      <dgm:prSet presAssocID="{FF2F00EA-E016-4AE2-B98A-7560C8077362}" presName="arrow" presStyleLbl="bgShp" presStyleIdx="0" presStyleCnt="1"/>
      <dgm:spPr/>
    </dgm:pt>
    <dgm:pt modelId="{E71F3FA9-2930-40B4-B2E5-244D55666FEF}" type="pres">
      <dgm:prSet presAssocID="{FF2F00EA-E016-4AE2-B98A-7560C8077362}" presName="linearProcess" presStyleCnt="0"/>
      <dgm:spPr/>
    </dgm:pt>
    <dgm:pt modelId="{DC7CCCE8-4CBB-49AD-8FE5-31C409137949}" type="pres">
      <dgm:prSet presAssocID="{5BA3C23E-9A37-4CEF-A88D-2BB5E2661045}" presName="textNode" presStyleLbl="node1" presStyleIdx="0" presStyleCnt="3">
        <dgm:presLayoutVars>
          <dgm:bulletEnabled val="1"/>
        </dgm:presLayoutVars>
      </dgm:prSet>
      <dgm:spPr/>
    </dgm:pt>
    <dgm:pt modelId="{50ED1549-44FF-48ED-B367-5D97D2659E54}" type="pres">
      <dgm:prSet presAssocID="{9C355CA8-B485-4FC4-84FF-563775DEDBFB}" presName="sibTrans" presStyleCnt="0"/>
      <dgm:spPr/>
    </dgm:pt>
    <dgm:pt modelId="{CFD3F643-C3A9-472B-9356-71B88CEB0B8C}" type="pres">
      <dgm:prSet presAssocID="{A57AFF39-9101-4E7B-8995-5E8DC2504C7C}" presName="textNode" presStyleLbl="node1" presStyleIdx="1" presStyleCnt="3">
        <dgm:presLayoutVars>
          <dgm:bulletEnabled val="1"/>
        </dgm:presLayoutVars>
      </dgm:prSet>
      <dgm:spPr/>
    </dgm:pt>
    <dgm:pt modelId="{2AC0D3A6-9662-422E-BD4E-30FDE1D974DC}" type="pres">
      <dgm:prSet presAssocID="{4EE1387B-845F-4DE6-8B6C-EFD1F86AC687}" presName="sibTrans" presStyleCnt="0"/>
      <dgm:spPr/>
    </dgm:pt>
    <dgm:pt modelId="{71FECDEF-E1FF-46DB-9859-E5DAA14A4946}" type="pres">
      <dgm:prSet presAssocID="{82A7C6D2-53E3-4D43-B180-1AC1232CBD13}" presName="textNode" presStyleLbl="node1" presStyleIdx="2" presStyleCnt="3">
        <dgm:presLayoutVars>
          <dgm:bulletEnabled val="1"/>
        </dgm:presLayoutVars>
      </dgm:prSet>
      <dgm:spPr/>
    </dgm:pt>
  </dgm:ptLst>
  <dgm:cxnLst>
    <dgm:cxn modelId="{5CD19308-C7DB-4BFF-8CA9-11922335CEAF}" type="presOf" srcId="{A57AFF39-9101-4E7B-8995-5E8DC2504C7C}" destId="{CFD3F643-C3A9-472B-9356-71B88CEB0B8C}" srcOrd="0" destOrd="0" presId="urn:microsoft.com/office/officeart/2005/8/layout/hProcess9"/>
    <dgm:cxn modelId="{98D27725-4149-40C2-AB1A-876AFB2194C6}" srcId="{FF2F00EA-E016-4AE2-B98A-7560C8077362}" destId="{5BA3C23E-9A37-4CEF-A88D-2BB5E2661045}" srcOrd="0" destOrd="0" parTransId="{43141206-993D-4812-B189-ABC4B2574269}" sibTransId="{9C355CA8-B485-4FC4-84FF-563775DEDBFB}"/>
    <dgm:cxn modelId="{A7754CA3-CBCE-49D6-8798-51F88A321450}" type="presOf" srcId="{82A7C6D2-53E3-4D43-B180-1AC1232CBD13}" destId="{71FECDEF-E1FF-46DB-9859-E5DAA14A4946}" srcOrd="0" destOrd="0" presId="urn:microsoft.com/office/officeart/2005/8/layout/hProcess9"/>
    <dgm:cxn modelId="{A839DDA6-76C1-4AF5-8326-5536D41DCAD9}" srcId="{FF2F00EA-E016-4AE2-B98A-7560C8077362}" destId="{82A7C6D2-53E3-4D43-B180-1AC1232CBD13}" srcOrd="2" destOrd="0" parTransId="{8F1F90DB-3850-41DF-B8E7-631F606B73A7}" sibTransId="{34E96B74-1BF7-462A-A793-598B61C20159}"/>
    <dgm:cxn modelId="{101014B9-EF25-4392-ACD1-D270E462ACDD}" type="presOf" srcId="{FF2F00EA-E016-4AE2-B98A-7560C8077362}" destId="{94AB3126-91D0-493E-8220-D64D63D0E756}" srcOrd="0" destOrd="0" presId="urn:microsoft.com/office/officeart/2005/8/layout/hProcess9"/>
    <dgm:cxn modelId="{05007CE0-E9ED-4FA8-9165-4237D605A888}" type="presOf" srcId="{5BA3C23E-9A37-4CEF-A88D-2BB5E2661045}" destId="{DC7CCCE8-4CBB-49AD-8FE5-31C409137949}" srcOrd="0" destOrd="0" presId="urn:microsoft.com/office/officeart/2005/8/layout/hProcess9"/>
    <dgm:cxn modelId="{8FFBEDE4-0FC0-4176-9926-DEE3801660BB}" srcId="{FF2F00EA-E016-4AE2-B98A-7560C8077362}" destId="{A57AFF39-9101-4E7B-8995-5E8DC2504C7C}" srcOrd="1" destOrd="0" parTransId="{AE87B69C-B594-4346-AE5D-ABF98BADD902}" sibTransId="{4EE1387B-845F-4DE6-8B6C-EFD1F86AC687}"/>
    <dgm:cxn modelId="{CBCEBAC9-E09C-499A-9D7D-8181C908E5B6}" type="presParOf" srcId="{94AB3126-91D0-493E-8220-D64D63D0E756}" destId="{C683D87C-25BB-4496-8E04-17C35994E6EA}" srcOrd="0" destOrd="0" presId="urn:microsoft.com/office/officeart/2005/8/layout/hProcess9"/>
    <dgm:cxn modelId="{A89FAE81-5A34-4C16-B1C8-9C9D1D2C8005}" type="presParOf" srcId="{94AB3126-91D0-493E-8220-D64D63D0E756}" destId="{E71F3FA9-2930-40B4-B2E5-244D55666FEF}" srcOrd="1" destOrd="0" presId="urn:microsoft.com/office/officeart/2005/8/layout/hProcess9"/>
    <dgm:cxn modelId="{9D25603C-09C6-4C46-AEBE-144F21B5DF36}" type="presParOf" srcId="{E71F3FA9-2930-40B4-B2E5-244D55666FEF}" destId="{DC7CCCE8-4CBB-49AD-8FE5-31C409137949}" srcOrd="0" destOrd="0" presId="urn:microsoft.com/office/officeart/2005/8/layout/hProcess9"/>
    <dgm:cxn modelId="{88505BFF-AAEC-445E-B5CB-4E8952AE7351}" type="presParOf" srcId="{E71F3FA9-2930-40B4-B2E5-244D55666FEF}" destId="{50ED1549-44FF-48ED-B367-5D97D2659E54}" srcOrd="1" destOrd="0" presId="urn:microsoft.com/office/officeart/2005/8/layout/hProcess9"/>
    <dgm:cxn modelId="{2C1FA929-08D4-4431-92B2-522030B2F841}" type="presParOf" srcId="{E71F3FA9-2930-40B4-B2E5-244D55666FEF}" destId="{CFD3F643-C3A9-472B-9356-71B88CEB0B8C}" srcOrd="2" destOrd="0" presId="urn:microsoft.com/office/officeart/2005/8/layout/hProcess9"/>
    <dgm:cxn modelId="{F77431CF-6C87-4D02-82E4-64CC6FA0B226}" type="presParOf" srcId="{E71F3FA9-2930-40B4-B2E5-244D55666FEF}" destId="{2AC0D3A6-9662-422E-BD4E-30FDE1D974DC}" srcOrd="3" destOrd="0" presId="urn:microsoft.com/office/officeart/2005/8/layout/hProcess9"/>
    <dgm:cxn modelId="{8FFDF939-D390-4EC0-A0D4-2516EFBE9C4C}" type="presParOf" srcId="{E71F3FA9-2930-40B4-B2E5-244D55666FEF}" destId="{71FECDEF-E1FF-46DB-9859-E5DAA14A4946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AE53DFE-26A4-40DF-B650-AC1AEE0EF458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</dgm:pt>
    <dgm:pt modelId="{F0FBCD33-48EE-441B-9FA2-16A903911BCE}">
      <dgm:prSet phldrT="[Text]" custT="1"/>
      <dgm:spPr/>
      <dgm:t>
        <a:bodyPr/>
        <a:lstStyle/>
        <a:p>
          <a:r>
            <a:rPr lang="en-US" sz="1400" b="1" dirty="0"/>
            <a:t>Building the Mode</a:t>
          </a:r>
          <a:r>
            <a:rPr lang="en-US" sz="1400" dirty="0"/>
            <a:t>l</a:t>
          </a:r>
        </a:p>
        <a:p>
          <a:r>
            <a:rPr lang="en-US" sz="1400" dirty="0"/>
            <a:t>•Transform the data and</a:t>
          </a:r>
        </a:p>
        <a:p>
          <a:r>
            <a:rPr lang="en-US" sz="1400" dirty="0"/>
            <a:t>then split into training and</a:t>
          </a:r>
        </a:p>
        <a:p>
          <a:r>
            <a:rPr lang="en-US" sz="1400" dirty="0"/>
            <a:t>test datasets</a:t>
          </a:r>
        </a:p>
        <a:p>
          <a:r>
            <a:rPr lang="en-US" sz="1400" dirty="0"/>
            <a:t>•Decide which type of ML algorithms to use</a:t>
          </a:r>
        </a:p>
        <a:p>
          <a:r>
            <a:rPr lang="en-US" sz="1400" dirty="0"/>
            <a:t>•Set the parameters and</a:t>
          </a:r>
        </a:p>
        <a:p>
          <a:r>
            <a:rPr lang="en-US" sz="1400" dirty="0"/>
            <a:t>algorithms to </a:t>
          </a:r>
          <a:r>
            <a:rPr lang="en-US" sz="1400" dirty="0" err="1"/>
            <a:t>GridSearchCV</a:t>
          </a:r>
          <a:endParaRPr lang="en-US" sz="1400" dirty="0"/>
        </a:p>
        <a:p>
          <a:r>
            <a:rPr lang="en-US" sz="1400" dirty="0"/>
            <a:t>and fit it to dataset.</a:t>
          </a:r>
          <a:endParaRPr lang="en-US" sz="1200" dirty="0"/>
        </a:p>
      </dgm:t>
    </dgm:pt>
    <dgm:pt modelId="{6EA2B94A-AB25-4151-82AD-6F59B2813BFE}" type="parTrans" cxnId="{6BCE28BA-A530-4578-A741-CE8666AFBDA0}">
      <dgm:prSet/>
      <dgm:spPr/>
      <dgm:t>
        <a:bodyPr/>
        <a:lstStyle/>
        <a:p>
          <a:endParaRPr lang="en-US"/>
        </a:p>
      </dgm:t>
    </dgm:pt>
    <dgm:pt modelId="{C31B08CD-687E-4E09-9393-C7DEE0EC9D05}" type="sibTrans" cxnId="{6BCE28BA-A530-4578-A741-CE8666AFBDA0}">
      <dgm:prSet/>
      <dgm:spPr/>
      <dgm:t>
        <a:bodyPr/>
        <a:lstStyle/>
        <a:p>
          <a:endParaRPr lang="en-US"/>
        </a:p>
      </dgm:t>
    </dgm:pt>
    <dgm:pt modelId="{7C8AD983-F875-46CB-B63D-1C8BDE661D7F}">
      <dgm:prSet phldrT="[Text]"/>
      <dgm:spPr/>
      <dgm:t>
        <a:bodyPr/>
        <a:lstStyle/>
        <a:p>
          <a:r>
            <a:rPr lang="en-US" b="1" dirty="0"/>
            <a:t>Evaluating the Model</a:t>
          </a:r>
        </a:p>
        <a:p>
          <a:r>
            <a:rPr lang="en-US" dirty="0"/>
            <a:t>•Check the accuracy for each model</a:t>
          </a:r>
        </a:p>
        <a:p>
          <a:r>
            <a:rPr lang="en-US" dirty="0"/>
            <a:t>•Get tuned hyperparameters</a:t>
          </a:r>
        </a:p>
        <a:p>
          <a:r>
            <a:rPr lang="en-US" dirty="0"/>
            <a:t>for each type of algorithms.</a:t>
          </a:r>
        </a:p>
        <a:p>
          <a:r>
            <a:rPr lang="en-US" dirty="0"/>
            <a:t>•plot the confusion matrix</a:t>
          </a:r>
        </a:p>
      </dgm:t>
    </dgm:pt>
    <dgm:pt modelId="{2B00BA5E-C0CE-4EB7-8DED-F047EF919C2A}" type="parTrans" cxnId="{76424D93-84A4-4DA2-AD62-EF69ECA067FC}">
      <dgm:prSet/>
      <dgm:spPr/>
      <dgm:t>
        <a:bodyPr/>
        <a:lstStyle/>
        <a:p>
          <a:endParaRPr lang="en-US"/>
        </a:p>
      </dgm:t>
    </dgm:pt>
    <dgm:pt modelId="{3DCA6084-33BB-4895-8411-2C003F592B54}" type="sibTrans" cxnId="{76424D93-84A4-4DA2-AD62-EF69ECA067FC}">
      <dgm:prSet/>
      <dgm:spPr/>
      <dgm:t>
        <a:bodyPr/>
        <a:lstStyle/>
        <a:p>
          <a:endParaRPr lang="en-US"/>
        </a:p>
      </dgm:t>
    </dgm:pt>
    <dgm:pt modelId="{5491AE60-1355-41D0-9628-CB0D56BF23E0}">
      <dgm:prSet phldrT="[Text]"/>
      <dgm:spPr/>
      <dgm:t>
        <a:bodyPr/>
        <a:lstStyle/>
        <a:p>
          <a:r>
            <a:rPr lang="en-US" b="1" dirty="0"/>
            <a:t>Improving the Model</a:t>
          </a:r>
        </a:p>
        <a:p>
          <a:r>
            <a:rPr lang="en-US" dirty="0"/>
            <a:t>•Use Feature Engineering</a:t>
          </a:r>
        </a:p>
        <a:p>
          <a:r>
            <a:rPr lang="en-US" dirty="0"/>
            <a:t>and Algorithm Tuning</a:t>
          </a:r>
        </a:p>
      </dgm:t>
    </dgm:pt>
    <dgm:pt modelId="{A1C769C4-AF2B-4CAB-8160-C20D3858B71A}" type="parTrans" cxnId="{E34135A3-F7AA-41EF-9777-CFB1287BB355}">
      <dgm:prSet/>
      <dgm:spPr/>
      <dgm:t>
        <a:bodyPr/>
        <a:lstStyle/>
        <a:p>
          <a:endParaRPr lang="en-US"/>
        </a:p>
      </dgm:t>
    </dgm:pt>
    <dgm:pt modelId="{4EA9F8BF-7985-45E6-9B40-E3B1B0BC9015}" type="sibTrans" cxnId="{E34135A3-F7AA-41EF-9777-CFB1287BB355}">
      <dgm:prSet/>
      <dgm:spPr/>
      <dgm:t>
        <a:bodyPr/>
        <a:lstStyle/>
        <a:p>
          <a:endParaRPr lang="en-US"/>
        </a:p>
      </dgm:t>
    </dgm:pt>
    <dgm:pt modelId="{2B980ED8-273B-4909-959A-7873531FA353}">
      <dgm:prSet phldrT="[Text]"/>
      <dgm:spPr/>
      <dgm:t>
        <a:bodyPr/>
        <a:lstStyle/>
        <a:p>
          <a:r>
            <a:rPr lang="en-US" b="1" dirty="0"/>
            <a:t>Find the Best Model </a:t>
          </a:r>
        </a:p>
      </dgm:t>
    </dgm:pt>
    <dgm:pt modelId="{11F65206-EB21-40D1-A505-A782679361F5}" type="parTrans" cxnId="{1A5B579E-66B4-4C76-9F8F-F0E71D941977}">
      <dgm:prSet/>
      <dgm:spPr/>
      <dgm:t>
        <a:bodyPr/>
        <a:lstStyle/>
        <a:p>
          <a:endParaRPr lang="en-US"/>
        </a:p>
      </dgm:t>
    </dgm:pt>
    <dgm:pt modelId="{81280BC7-2044-46C4-9753-EC66F1F01CD3}" type="sibTrans" cxnId="{1A5B579E-66B4-4C76-9F8F-F0E71D941977}">
      <dgm:prSet/>
      <dgm:spPr/>
      <dgm:t>
        <a:bodyPr/>
        <a:lstStyle/>
        <a:p>
          <a:endParaRPr lang="en-US"/>
        </a:p>
      </dgm:t>
    </dgm:pt>
    <dgm:pt modelId="{C0F1ADE7-6EF8-448E-86DF-510E19E88680}" type="pres">
      <dgm:prSet presAssocID="{9AE53DFE-26A4-40DF-B650-AC1AEE0EF458}" presName="CompostProcess" presStyleCnt="0">
        <dgm:presLayoutVars>
          <dgm:dir/>
          <dgm:resizeHandles val="exact"/>
        </dgm:presLayoutVars>
      </dgm:prSet>
      <dgm:spPr/>
    </dgm:pt>
    <dgm:pt modelId="{AC791ABC-E35A-4CED-B2B9-38DA0B6AC714}" type="pres">
      <dgm:prSet presAssocID="{9AE53DFE-26A4-40DF-B650-AC1AEE0EF458}" presName="arrow" presStyleLbl="bgShp" presStyleIdx="0" presStyleCnt="1" custScaleX="117647" custLinFactNeighborX="4648" custLinFactNeighborY="-1483"/>
      <dgm:spPr/>
    </dgm:pt>
    <dgm:pt modelId="{5DD4146B-5B63-4370-9A83-50A377D9F3B7}" type="pres">
      <dgm:prSet presAssocID="{9AE53DFE-26A4-40DF-B650-AC1AEE0EF458}" presName="linearProcess" presStyleCnt="0"/>
      <dgm:spPr/>
    </dgm:pt>
    <dgm:pt modelId="{DCBCB3EA-FE0E-4C2B-A423-1B0CF14BF880}" type="pres">
      <dgm:prSet presAssocID="{F0FBCD33-48EE-441B-9FA2-16A903911BCE}" presName="textNode" presStyleLbl="node1" presStyleIdx="0" presStyleCnt="4" custScaleY="185794">
        <dgm:presLayoutVars>
          <dgm:bulletEnabled val="1"/>
        </dgm:presLayoutVars>
      </dgm:prSet>
      <dgm:spPr/>
    </dgm:pt>
    <dgm:pt modelId="{C275FDEA-D3E6-4319-A873-EEB66CFAEEEC}" type="pres">
      <dgm:prSet presAssocID="{C31B08CD-687E-4E09-9393-C7DEE0EC9D05}" presName="sibTrans" presStyleCnt="0"/>
      <dgm:spPr/>
    </dgm:pt>
    <dgm:pt modelId="{E63CC17C-2E12-4F02-9326-0D13BC8F31C4}" type="pres">
      <dgm:prSet presAssocID="{7C8AD983-F875-46CB-B63D-1C8BDE661D7F}" presName="textNode" presStyleLbl="node1" presStyleIdx="1" presStyleCnt="4" custScaleY="177299">
        <dgm:presLayoutVars>
          <dgm:bulletEnabled val="1"/>
        </dgm:presLayoutVars>
      </dgm:prSet>
      <dgm:spPr/>
    </dgm:pt>
    <dgm:pt modelId="{BD59C95D-437E-4AF5-9C38-11F9EEAB6C80}" type="pres">
      <dgm:prSet presAssocID="{3DCA6084-33BB-4895-8411-2C003F592B54}" presName="sibTrans" presStyleCnt="0"/>
      <dgm:spPr/>
    </dgm:pt>
    <dgm:pt modelId="{0E1C688D-3F78-464E-9089-F14FD30E1082}" type="pres">
      <dgm:prSet presAssocID="{5491AE60-1355-41D0-9628-CB0D56BF23E0}" presName="textNode" presStyleLbl="node1" presStyleIdx="2" presStyleCnt="4" custScaleY="177299">
        <dgm:presLayoutVars>
          <dgm:bulletEnabled val="1"/>
        </dgm:presLayoutVars>
      </dgm:prSet>
      <dgm:spPr/>
    </dgm:pt>
    <dgm:pt modelId="{F3404967-B893-47A2-9285-CEA6ABEBC7D6}" type="pres">
      <dgm:prSet presAssocID="{4EA9F8BF-7985-45E6-9B40-E3B1B0BC9015}" presName="sibTrans" presStyleCnt="0"/>
      <dgm:spPr/>
    </dgm:pt>
    <dgm:pt modelId="{49019395-DAFE-49F3-B21C-C8BE8EF40416}" type="pres">
      <dgm:prSet presAssocID="{2B980ED8-273B-4909-959A-7873531FA353}" presName="textNode" presStyleLbl="node1" presStyleIdx="3" presStyleCnt="4" custScaleY="173309">
        <dgm:presLayoutVars>
          <dgm:bulletEnabled val="1"/>
        </dgm:presLayoutVars>
      </dgm:prSet>
      <dgm:spPr/>
    </dgm:pt>
  </dgm:ptLst>
  <dgm:cxnLst>
    <dgm:cxn modelId="{BB754E27-ED6A-4F87-95E0-E65317A9C334}" type="presOf" srcId="{7C8AD983-F875-46CB-B63D-1C8BDE661D7F}" destId="{E63CC17C-2E12-4F02-9326-0D13BC8F31C4}" srcOrd="0" destOrd="0" presId="urn:microsoft.com/office/officeart/2005/8/layout/hProcess9"/>
    <dgm:cxn modelId="{C48BB72A-CFAB-4D18-B875-E562CA48E21B}" type="presOf" srcId="{5491AE60-1355-41D0-9628-CB0D56BF23E0}" destId="{0E1C688D-3F78-464E-9089-F14FD30E1082}" srcOrd="0" destOrd="0" presId="urn:microsoft.com/office/officeart/2005/8/layout/hProcess9"/>
    <dgm:cxn modelId="{BF326346-DE95-4360-B9D8-B904836216D3}" type="presOf" srcId="{2B980ED8-273B-4909-959A-7873531FA353}" destId="{49019395-DAFE-49F3-B21C-C8BE8EF40416}" srcOrd="0" destOrd="0" presId="urn:microsoft.com/office/officeart/2005/8/layout/hProcess9"/>
    <dgm:cxn modelId="{FEDDC666-9C65-426C-B6AE-29B1A46FA3C7}" type="presOf" srcId="{F0FBCD33-48EE-441B-9FA2-16A903911BCE}" destId="{DCBCB3EA-FE0E-4C2B-A423-1B0CF14BF880}" srcOrd="0" destOrd="0" presId="urn:microsoft.com/office/officeart/2005/8/layout/hProcess9"/>
    <dgm:cxn modelId="{39E86192-A794-4CEA-AF51-800D6D1E07F7}" type="presOf" srcId="{9AE53DFE-26A4-40DF-B650-AC1AEE0EF458}" destId="{C0F1ADE7-6EF8-448E-86DF-510E19E88680}" srcOrd="0" destOrd="0" presId="urn:microsoft.com/office/officeart/2005/8/layout/hProcess9"/>
    <dgm:cxn modelId="{76424D93-84A4-4DA2-AD62-EF69ECA067FC}" srcId="{9AE53DFE-26A4-40DF-B650-AC1AEE0EF458}" destId="{7C8AD983-F875-46CB-B63D-1C8BDE661D7F}" srcOrd="1" destOrd="0" parTransId="{2B00BA5E-C0CE-4EB7-8DED-F047EF919C2A}" sibTransId="{3DCA6084-33BB-4895-8411-2C003F592B54}"/>
    <dgm:cxn modelId="{1A5B579E-66B4-4C76-9F8F-F0E71D941977}" srcId="{9AE53DFE-26A4-40DF-B650-AC1AEE0EF458}" destId="{2B980ED8-273B-4909-959A-7873531FA353}" srcOrd="3" destOrd="0" parTransId="{11F65206-EB21-40D1-A505-A782679361F5}" sibTransId="{81280BC7-2044-46C4-9753-EC66F1F01CD3}"/>
    <dgm:cxn modelId="{E34135A3-F7AA-41EF-9777-CFB1287BB355}" srcId="{9AE53DFE-26A4-40DF-B650-AC1AEE0EF458}" destId="{5491AE60-1355-41D0-9628-CB0D56BF23E0}" srcOrd="2" destOrd="0" parTransId="{A1C769C4-AF2B-4CAB-8160-C20D3858B71A}" sibTransId="{4EA9F8BF-7985-45E6-9B40-E3B1B0BC9015}"/>
    <dgm:cxn modelId="{6BCE28BA-A530-4578-A741-CE8666AFBDA0}" srcId="{9AE53DFE-26A4-40DF-B650-AC1AEE0EF458}" destId="{F0FBCD33-48EE-441B-9FA2-16A903911BCE}" srcOrd="0" destOrd="0" parTransId="{6EA2B94A-AB25-4151-82AD-6F59B2813BFE}" sibTransId="{C31B08CD-687E-4E09-9393-C7DEE0EC9D05}"/>
    <dgm:cxn modelId="{AF61B321-80A1-4FDA-9427-B27AE23F7231}" type="presParOf" srcId="{C0F1ADE7-6EF8-448E-86DF-510E19E88680}" destId="{AC791ABC-E35A-4CED-B2B9-38DA0B6AC714}" srcOrd="0" destOrd="0" presId="urn:microsoft.com/office/officeart/2005/8/layout/hProcess9"/>
    <dgm:cxn modelId="{4A77F6F5-447A-444A-8B9F-FBC8863A24EC}" type="presParOf" srcId="{C0F1ADE7-6EF8-448E-86DF-510E19E88680}" destId="{5DD4146B-5B63-4370-9A83-50A377D9F3B7}" srcOrd="1" destOrd="0" presId="urn:microsoft.com/office/officeart/2005/8/layout/hProcess9"/>
    <dgm:cxn modelId="{61FE9A1D-9C20-4627-871B-CA12348890E9}" type="presParOf" srcId="{5DD4146B-5B63-4370-9A83-50A377D9F3B7}" destId="{DCBCB3EA-FE0E-4C2B-A423-1B0CF14BF880}" srcOrd="0" destOrd="0" presId="urn:microsoft.com/office/officeart/2005/8/layout/hProcess9"/>
    <dgm:cxn modelId="{D01E691F-9976-480F-8C51-2F28F1DCE6D1}" type="presParOf" srcId="{5DD4146B-5B63-4370-9A83-50A377D9F3B7}" destId="{C275FDEA-D3E6-4319-A873-EEB66CFAEEEC}" srcOrd="1" destOrd="0" presId="urn:microsoft.com/office/officeart/2005/8/layout/hProcess9"/>
    <dgm:cxn modelId="{CE2CCF7D-6E6C-4BCA-91A1-9A2121ADDCB7}" type="presParOf" srcId="{5DD4146B-5B63-4370-9A83-50A377D9F3B7}" destId="{E63CC17C-2E12-4F02-9326-0D13BC8F31C4}" srcOrd="2" destOrd="0" presId="urn:microsoft.com/office/officeart/2005/8/layout/hProcess9"/>
    <dgm:cxn modelId="{7C6B3605-9939-4DDE-8D8C-275E0E182808}" type="presParOf" srcId="{5DD4146B-5B63-4370-9A83-50A377D9F3B7}" destId="{BD59C95D-437E-4AF5-9C38-11F9EEAB6C80}" srcOrd="3" destOrd="0" presId="urn:microsoft.com/office/officeart/2005/8/layout/hProcess9"/>
    <dgm:cxn modelId="{E509F2A8-C136-4FB7-9B33-4500B915D917}" type="presParOf" srcId="{5DD4146B-5B63-4370-9A83-50A377D9F3B7}" destId="{0E1C688D-3F78-464E-9089-F14FD30E1082}" srcOrd="4" destOrd="0" presId="urn:microsoft.com/office/officeart/2005/8/layout/hProcess9"/>
    <dgm:cxn modelId="{67870D3B-5458-44BB-BB5D-4462D5DCF2E7}" type="presParOf" srcId="{5DD4146B-5B63-4370-9A83-50A377D9F3B7}" destId="{F3404967-B893-47A2-9285-CEA6ABEBC7D6}" srcOrd="5" destOrd="0" presId="urn:microsoft.com/office/officeart/2005/8/layout/hProcess9"/>
    <dgm:cxn modelId="{AD88D74A-D4D5-402C-94A7-D2EFDE8B5BBD}" type="presParOf" srcId="{5DD4146B-5B63-4370-9A83-50A377D9F3B7}" destId="{49019395-DAFE-49F3-B21C-C8BE8EF40416}" srcOrd="6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83D87C-25BB-4496-8E04-17C35994E6EA}">
      <dsp:nvSpPr>
        <dsp:cNvPr id="0" name=""/>
        <dsp:cNvSpPr/>
      </dsp:nvSpPr>
      <dsp:spPr>
        <a:xfrm>
          <a:off x="378525" y="0"/>
          <a:ext cx="4289960" cy="3393382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C7CCCE8-4CBB-49AD-8FE5-31C409137949}">
      <dsp:nvSpPr>
        <dsp:cNvPr id="0" name=""/>
        <dsp:cNvSpPr/>
      </dsp:nvSpPr>
      <dsp:spPr>
        <a:xfrm>
          <a:off x="171026" y="1018014"/>
          <a:ext cx="1514103" cy="135735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GET request for launch data using API</a:t>
          </a:r>
        </a:p>
      </dsp:txBody>
      <dsp:txXfrm>
        <a:off x="237286" y="1084274"/>
        <a:ext cx="1381583" cy="1224832"/>
      </dsp:txXfrm>
    </dsp:sp>
    <dsp:sp modelId="{CFD3F643-C3A9-472B-9356-71B88CEB0B8C}">
      <dsp:nvSpPr>
        <dsp:cNvPr id="0" name=""/>
        <dsp:cNvSpPr/>
      </dsp:nvSpPr>
      <dsp:spPr>
        <a:xfrm>
          <a:off x="1766454" y="1018014"/>
          <a:ext cx="1514103" cy="135735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Convert to a </a:t>
          </a:r>
          <a:r>
            <a:rPr lang="en-US" sz="1900" kern="1200" dirty="0" err="1"/>
            <a:t>dataframe</a:t>
          </a:r>
          <a:r>
            <a:rPr lang="en-US" sz="1900" kern="1200" dirty="0"/>
            <a:t> </a:t>
          </a:r>
        </a:p>
      </dsp:txBody>
      <dsp:txXfrm>
        <a:off x="1832714" y="1084274"/>
        <a:ext cx="1381583" cy="1224832"/>
      </dsp:txXfrm>
    </dsp:sp>
    <dsp:sp modelId="{71FECDEF-E1FF-46DB-9859-E5DAA14A4946}">
      <dsp:nvSpPr>
        <dsp:cNvPr id="0" name=""/>
        <dsp:cNvSpPr/>
      </dsp:nvSpPr>
      <dsp:spPr>
        <a:xfrm>
          <a:off x="3361881" y="1018014"/>
          <a:ext cx="1514103" cy="135735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Perform Data Cleaning</a:t>
          </a:r>
        </a:p>
      </dsp:txBody>
      <dsp:txXfrm>
        <a:off x="3428141" y="1084274"/>
        <a:ext cx="1381583" cy="122483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83D87C-25BB-4496-8E04-17C35994E6EA}">
      <dsp:nvSpPr>
        <dsp:cNvPr id="0" name=""/>
        <dsp:cNvSpPr/>
      </dsp:nvSpPr>
      <dsp:spPr>
        <a:xfrm>
          <a:off x="378525" y="0"/>
          <a:ext cx="4289960" cy="3393382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C7CCCE8-4CBB-49AD-8FE5-31C409137949}">
      <dsp:nvSpPr>
        <dsp:cNvPr id="0" name=""/>
        <dsp:cNvSpPr/>
      </dsp:nvSpPr>
      <dsp:spPr>
        <a:xfrm>
          <a:off x="5421" y="1018014"/>
          <a:ext cx="1624506" cy="135735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Request Falcon9 launch data from Wiki page</a:t>
          </a:r>
        </a:p>
      </dsp:txBody>
      <dsp:txXfrm>
        <a:off x="71681" y="1084274"/>
        <a:ext cx="1491986" cy="1224832"/>
      </dsp:txXfrm>
    </dsp:sp>
    <dsp:sp modelId="{CFD3F643-C3A9-472B-9356-71B88CEB0B8C}">
      <dsp:nvSpPr>
        <dsp:cNvPr id="0" name=""/>
        <dsp:cNvSpPr/>
      </dsp:nvSpPr>
      <dsp:spPr>
        <a:xfrm>
          <a:off x="1711252" y="1018014"/>
          <a:ext cx="1624506" cy="135735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Create </a:t>
          </a:r>
          <a:r>
            <a:rPr lang="en-US" sz="1700" kern="1200" dirty="0" err="1"/>
            <a:t>BeautifulSoup</a:t>
          </a:r>
          <a:r>
            <a:rPr lang="en-US" sz="1700" kern="1200" dirty="0"/>
            <a:t> from HTML response </a:t>
          </a:r>
        </a:p>
      </dsp:txBody>
      <dsp:txXfrm>
        <a:off x="1777512" y="1084274"/>
        <a:ext cx="1491986" cy="1224832"/>
      </dsp:txXfrm>
    </dsp:sp>
    <dsp:sp modelId="{71FECDEF-E1FF-46DB-9859-E5DAA14A4946}">
      <dsp:nvSpPr>
        <dsp:cNvPr id="0" name=""/>
        <dsp:cNvSpPr/>
      </dsp:nvSpPr>
      <dsp:spPr>
        <a:xfrm>
          <a:off x="3417083" y="1018014"/>
          <a:ext cx="1624506" cy="135735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Extract all column names from HTML header</a:t>
          </a:r>
        </a:p>
      </dsp:txBody>
      <dsp:txXfrm>
        <a:off x="3483343" y="1084274"/>
        <a:ext cx="1491986" cy="122483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C791ABC-E35A-4CED-B2B9-38DA0B6AC714}">
      <dsp:nvSpPr>
        <dsp:cNvPr id="0" name=""/>
        <dsp:cNvSpPr/>
      </dsp:nvSpPr>
      <dsp:spPr>
        <a:xfrm>
          <a:off x="5" y="0"/>
          <a:ext cx="10515595" cy="4803066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CBCB3EA-FE0E-4C2B-A423-1B0CF14BF880}">
      <dsp:nvSpPr>
        <dsp:cNvPr id="0" name=""/>
        <dsp:cNvSpPr/>
      </dsp:nvSpPr>
      <dsp:spPr>
        <a:xfrm>
          <a:off x="5262" y="616771"/>
          <a:ext cx="2531343" cy="356952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Building the Mode</a:t>
          </a:r>
          <a:r>
            <a:rPr lang="en-US" sz="1400" kern="1200" dirty="0"/>
            <a:t>l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•Transform the data and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then split into training and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test datasets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•Decide which type of ML algorithms to use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•Set the parameters and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algorithms to </a:t>
          </a:r>
          <a:r>
            <a:rPr lang="en-US" sz="1400" kern="1200" dirty="0" err="1"/>
            <a:t>GridSearchCV</a:t>
          </a:r>
          <a:endParaRPr lang="en-US" sz="1400" kern="1200" dirty="0"/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and fit it to dataset.</a:t>
          </a:r>
          <a:endParaRPr lang="en-US" sz="1200" kern="1200" dirty="0"/>
        </a:p>
      </dsp:txBody>
      <dsp:txXfrm>
        <a:off x="128832" y="740341"/>
        <a:ext cx="2284203" cy="3322383"/>
      </dsp:txXfrm>
    </dsp:sp>
    <dsp:sp modelId="{E63CC17C-2E12-4F02-9326-0D13BC8F31C4}">
      <dsp:nvSpPr>
        <dsp:cNvPr id="0" name=""/>
        <dsp:cNvSpPr/>
      </dsp:nvSpPr>
      <dsp:spPr>
        <a:xfrm>
          <a:off x="2663173" y="698375"/>
          <a:ext cx="2531343" cy="340631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Evaluating the Model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•Check the accuracy for each model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•Get tuned hyperparameters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for each type of algorithms.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•plot the confusion matrix</a:t>
          </a:r>
        </a:p>
      </dsp:txBody>
      <dsp:txXfrm>
        <a:off x="2786743" y="821945"/>
        <a:ext cx="2284203" cy="3159175"/>
      </dsp:txXfrm>
    </dsp:sp>
    <dsp:sp modelId="{0E1C688D-3F78-464E-9089-F14FD30E1082}">
      <dsp:nvSpPr>
        <dsp:cNvPr id="0" name=""/>
        <dsp:cNvSpPr/>
      </dsp:nvSpPr>
      <dsp:spPr>
        <a:xfrm>
          <a:off x="5321084" y="698375"/>
          <a:ext cx="2531343" cy="340631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Improving the Model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•Use Feature Engineering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and Algorithm Tuning</a:t>
          </a:r>
        </a:p>
      </dsp:txBody>
      <dsp:txXfrm>
        <a:off x="5444654" y="821945"/>
        <a:ext cx="2284203" cy="3159175"/>
      </dsp:txXfrm>
    </dsp:sp>
    <dsp:sp modelId="{49019395-DAFE-49F3-B21C-C8BE8EF40416}">
      <dsp:nvSpPr>
        <dsp:cNvPr id="0" name=""/>
        <dsp:cNvSpPr/>
      </dsp:nvSpPr>
      <dsp:spPr>
        <a:xfrm>
          <a:off x="7978994" y="736703"/>
          <a:ext cx="2531343" cy="332965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Find the Best Model </a:t>
          </a:r>
        </a:p>
      </dsp:txBody>
      <dsp:txXfrm>
        <a:off x="8102564" y="860273"/>
        <a:ext cx="2284203" cy="308251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12/25/2023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12/25/2023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680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12/25/2023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12/25/2023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12/25/2023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12/25/2023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12/25/2023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12/25/2023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usmithavishnu/Applied-Data-Science-Capstone-Project/blob/main/labs-jupyter-spacex-Data%20wrangling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usmithavishnu/Applied-Data-Science-Capstone-Project/blob/main/jupyter-labs-eda-dataviz.ipynb.jupyterlite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usmithavishnu/Applied-Data-Science-Capstone-Project/blob/main/jupyter-labs-eda-sql-coursera_sqllite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usmithavishnu/Applied-Data-Science-Capstone-Project/blob/main/lab_jupyter_launch_site_location.jupyterlite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usmithavishnu/Applied-Data-Science-Capstone-Project/blob/main/spacex_dash_app.py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Susmithavishnu/Applied-Data-Science-Capstone-Project/blob/main/SpaceX_Machine_Learning_Prediction_Part_5.jupyterlite.ipynb" TargetMode="External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usmithavishnu/Applied-Data-Science-Capstone-Project/tree/main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emf"/><Relationship Id="rId4" Type="http://schemas.openxmlformats.org/officeDocument/2006/relationships/image" Target="../media/image38.emf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hyperlink" Target="https://github.com/Susmithavishnu/Applied-Data-Science-Capstone-Project/blob/main/jupyter-labs-spacex-data-collection-api.ipynb" TargetMode="External"/><Relationship Id="rId7" Type="http://schemas.openxmlformats.org/officeDocument/2006/relationships/diagramLayout" Target="../diagrams/layout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Data" Target="../diagrams/data1.xml"/><Relationship Id="rId5" Type="http://schemas.openxmlformats.org/officeDocument/2006/relationships/image" Target="../media/image6.png"/><Relationship Id="rId10" Type="http://schemas.microsoft.com/office/2007/relationships/diagramDrawing" Target="../diagrams/drawing1.xml"/><Relationship Id="rId4" Type="http://schemas.openxmlformats.org/officeDocument/2006/relationships/image" Target="../media/image5.png"/><Relationship Id="rId9" Type="http://schemas.openxmlformats.org/officeDocument/2006/relationships/diagramColors" Target="../diagrams/colors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hyperlink" Target="https://github.com/Susmithavishnu/Applied-Data-Science-Capstone-Project/blob/main/jupyter-labs-webscraping.ipynb" TargetMode="External"/><Relationship Id="rId7" Type="http://schemas.openxmlformats.org/officeDocument/2006/relationships/diagramData" Target="../diagrams/data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microsoft.com/office/2007/relationships/diagramDrawing" Target="../diagrams/drawing2.xml"/><Relationship Id="rId5" Type="http://schemas.openxmlformats.org/officeDocument/2006/relationships/image" Target="../media/image8.png"/><Relationship Id="rId10" Type="http://schemas.openxmlformats.org/officeDocument/2006/relationships/diagramColors" Target="../diagrams/colors2.xml"/><Relationship Id="rId4" Type="http://schemas.openxmlformats.org/officeDocument/2006/relationships/image" Target="../media/image7.png"/><Relationship Id="rId9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 err="1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Susmitha</a:t>
            </a:r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 Babu Vishnu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25/12/2023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5325989" cy="4351338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sz="1800" b="0" i="0" u="none" strike="noStrike" baseline="0" dirty="0">
                <a:solidFill>
                  <a:srgbClr val="292929"/>
                </a:solidFill>
                <a:latin typeface="Abadi" panose="020B0604020104020204" pitchFamily="34" charset="0"/>
              </a:rPr>
              <a:t>Data Wrangling is the process of cleaning and unifying messy and complex data sets for easy access and Exploratory Data Analysis (EDA).</a:t>
            </a:r>
          </a:p>
          <a:p>
            <a:pPr algn="l"/>
            <a:r>
              <a:rPr lang="en-US" sz="1800" b="0" i="0" u="none" strike="noStrike" baseline="0" dirty="0">
                <a:solidFill>
                  <a:srgbClr val="292929"/>
                </a:solidFill>
                <a:latin typeface="Abadi" panose="020B0604020104020204" pitchFamily="34" charset="0"/>
              </a:rPr>
              <a:t>We will first calculate the number of launches on each site, then calculate the number and occurrence of mission outcome per orbit type.</a:t>
            </a:r>
          </a:p>
          <a:p>
            <a:pPr algn="l"/>
            <a:r>
              <a:rPr lang="en-US" sz="1800" b="0" i="0" u="none" strike="noStrike" baseline="0" dirty="0">
                <a:solidFill>
                  <a:srgbClr val="292929"/>
                </a:solidFill>
                <a:latin typeface="Abadi" panose="020B0604020104020204" pitchFamily="34" charset="0"/>
              </a:rPr>
              <a:t>We then create a landing outcome label from the outcome column. This will make it easier for further analysis, visualization, and ML. Lastly, we will export the result to a CSV</a:t>
            </a:r>
          </a:p>
          <a:p>
            <a:pPr algn="l"/>
            <a:endParaRPr lang="en-US" sz="1800" dirty="0">
              <a:solidFill>
                <a:srgbClr val="292929"/>
              </a:solidFill>
              <a:latin typeface="Abadi" panose="020B0604020104020204" pitchFamily="34" charset="0"/>
            </a:endParaRPr>
          </a:p>
          <a:p>
            <a:pPr algn="l"/>
            <a:r>
              <a:rPr lang="en-US" sz="1800" dirty="0" err="1">
                <a:solidFill>
                  <a:srgbClr val="292929"/>
                </a:solidFill>
                <a:latin typeface="Abadi" panose="020B0604020104020204" pitchFamily="34" charset="0"/>
              </a:rPr>
              <a:t>Github</a:t>
            </a:r>
            <a:r>
              <a:rPr lang="en-US" sz="1800" dirty="0">
                <a:solidFill>
                  <a:srgbClr val="292929"/>
                </a:solidFill>
                <a:latin typeface="Abadi" panose="020B0604020104020204" pitchFamily="34" charset="0"/>
              </a:rPr>
              <a:t> Link: </a:t>
            </a:r>
            <a:r>
              <a:rPr lang="en-US" sz="1800" dirty="0">
                <a:solidFill>
                  <a:srgbClr val="292929"/>
                </a:solidFill>
                <a:latin typeface="Abadi" panose="020B0604020104020204" pitchFamily="34" charset="0"/>
                <a:hlinkClick r:id="rId3"/>
              </a:rPr>
              <a:t>https://github.com/Susmithavishnu/Applied-Data-Science-Capstone-Project/blob/main/labs-jupyter-spacex-Data%20wrangling.ipynb</a:t>
            </a:r>
            <a:endParaRPr lang="en-US" sz="1800" dirty="0">
              <a:solidFill>
                <a:srgbClr val="292929"/>
              </a:solidFill>
              <a:latin typeface="Abadi" panose="020B0604020104020204" pitchFamily="34" charset="0"/>
            </a:endParaRPr>
          </a:p>
          <a:p>
            <a:pPr algn="l"/>
            <a:endParaRPr lang="en-US" sz="1800" dirty="0">
              <a:solidFill>
                <a:srgbClr val="292929"/>
              </a:solidFill>
              <a:latin typeface="Abadi" panose="020B0604020104020204" pitchFamily="34" charset="0"/>
            </a:endParaRPr>
          </a:p>
          <a:p>
            <a:pPr marL="0" indent="0" algn="l">
              <a:buNone/>
            </a:pP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D3580C2-E4FE-0D52-93D9-D79E2CB260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2805" y="1322080"/>
            <a:ext cx="6199195" cy="16003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DC83506-90E8-A018-A43B-78DFD11DC9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27811" y="3091619"/>
            <a:ext cx="6199195" cy="2933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7812489-77DA-080A-BDC3-4B12D7E245C1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1203766" y="3429000"/>
            <a:ext cx="9170557" cy="33690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6F659E3-BDCF-1145-5D7E-AEF3FDC979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3766" y="1261649"/>
            <a:ext cx="9170557" cy="2025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4817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506476" y="1380967"/>
            <a:ext cx="4491948" cy="4644606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Flight Number x Launch Site 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  scatter graph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Payload Mass x Launch Site scatter graph</a:t>
            </a: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909B054-C4BD-36B1-D0E4-90DFDC86EB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577" y="1088641"/>
            <a:ext cx="7202646" cy="292777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5A95D7D-694C-B387-5C5C-4FDEA0A97C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3577" y="4282633"/>
            <a:ext cx="7202646" cy="2575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916166" y="1397436"/>
            <a:ext cx="5017333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Flight number x Orbit Scatter plot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Bar Chart showing success rate of each orbit</a:t>
            </a: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2C326F2-5E8E-026E-3AE6-C845BE8D558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362"/>
          <a:stretch/>
        </p:blipFill>
        <p:spPr>
          <a:xfrm>
            <a:off x="2227529" y="3692323"/>
            <a:ext cx="4427914" cy="296143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FCD1DC-E9ED-4722-81A9-ADEC540C2D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504" y="1195588"/>
            <a:ext cx="6564939" cy="2264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6511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656948" y="1489274"/>
            <a:ext cx="4207952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Flight Number x Orbit scatter plot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 Mass x Orbit scatter plot</a:t>
            </a: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27883D9-49A3-BDF7-B35E-91FDCEE544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101" y="1354238"/>
            <a:ext cx="7157485" cy="240753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7FC2460-00BF-F076-E526-4603A7F7B8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454" y="4028311"/>
            <a:ext cx="7157485" cy="2407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2085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668522" y="1674235"/>
            <a:ext cx="436914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Line chart which plots the year against the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Github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Link for all the Data Viz. graphs: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hlinkClick r:id="rId3"/>
              </a:rPr>
              <a:t>https://github.com/Susmithavishnu/Applied-Data-Science-Capstone-Project/blob/main/jupyter-labs-eda-dataviz.ipynb.jupyterlite.ipynb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F1B9CD5-6022-F5E6-02D9-16A5F94FC5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658" y="1421700"/>
            <a:ext cx="7292972" cy="5159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5727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354238"/>
            <a:ext cx="11568603" cy="5301205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marL="0" indent="0" algn="l">
              <a:buNone/>
            </a:pPr>
            <a:r>
              <a:rPr lang="en-US" sz="1800" b="0" i="0" u="none" strike="noStrike" baseline="0" dirty="0">
                <a:solidFill>
                  <a:srgbClr val="292929"/>
                </a:solidFill>
                <a:latin typeface="Abadi" panose="020B0604020104020204" pitchFamily="34" charset="0"/>
              </a:rPr>
              <a:t>EDA was done with SQL queries for the following prompts </a:t>
            </a:r>
          </a:p>
          <a:p>
            <a:pPr algn="l"/>
            <a:r>
              <a:rPr lang="en-US" sz="1800" b="0" i="0" u="none" strike="noStrike" baseline="0" dirty="0">
                <a:solidFill>
                  <a:srgbClr val="292929"/>
                </a:solidFill>
                <a:latin typeface="Abadi" panose="020B0604020104020204" pitchFamily="34" charset="0"/>
              </a:rPr>
              <a:t>Displaying the names of the launch sites.</a:t>
            </a:r>
          </a:p>
          <a:p>
            <a:pPr algn="l"/>
            <a:r>
              <a:rPr lang="en-US" sz="1800" b="0" i="0" u="none" strike="noStrike" baseline="0" dirty="0">
                <a:solidFill>
                  <a:srgbClr val="292929"/>
                </a:solidFill>
                <a:latin typeface="Abadi" panose="020B0604020104020204" pitchFamily="34" charset="0"/>
              </a:rPr>
              <a:t>Displaying 5 records where launch sites begin with the string ‘CCA’.</a:t>
            </a:r>
          </a:p>
          <a:p>
            <a:pPr algn="l"/>
            <a:r>
              <a:rPr lang="en-US" sz="1800" b="0" i="0" u="none" strike="noStrike" baseline="0" dirty="0">
                <a:solidFill>
                  <a:srgbClr val="292929"/>
                </a:solidFill>
                <a:latin typeface="Abadi" panose="020B0604020104020204" pitchFamily="34" charset="0"/>
              </a:rPr>
              <a:t>Displaying the total payload mass carried by booster launched by NASA (CRS).</a:t>
            </a:r>
          </a:p>
          <a:p>
            <a:pPr algn="l"/>
            <a:r>
              <a:rPr lang="en-US" sz="1800" b="0" i="0" u="none" strike="noStrike" baseline="0" dirty="0">
                <a:solidFill>
                  <a:srgbClr val="292929"/>
                </a:solidFill>
                <a:latin typeface="Abadi" panose="020B0604020104020204" pitchFamily="34" charset="0"/>
              </a:rPr>
              <a:t>Displaying the average payload mass carried by booster version F9 v1.1.</a:t>
            </a:r>
          </a:p>
          <a:p>
            <a:pPr algn="l"/>
            <a:r>
              <a:rPr lang="en-US" sz="1800" b="0" i="0" u="none" strike="noStrike" baseline="0" dirty="0">
                <a:solidFill>
                  <a:srgbClr val="292929"/>
                </a:solidFill>
                <a:latin typeface="Abadi" panose="020B0604020104020204" pitchFamily="34" charset="0"/>
              </a:rPr>
              <a:t>Listing the date when the first successful landing outcome in ground pad was achieved.</a:t>
            </a:r>
          </a:p>
          <a:p>
            <a:pPr algn="l"/>
            <a:r>
              <a:rPr lang="en-US" sz="1800" b="0" i="0" u="none" strike="noStrike" baseline="0" dirty="0">
                <a:solidFill>
                  <a:srgbClr val="292929"/>
                </a:solidFill>
                <a:latin typeface="Abadi" panose="020B0604020104020204" pitchFamily="34" charset="0"/>
              </a:rPr>
              <a:t>Listing the names of the boosters which have success in drone ship and have payload mass greater than 4000 but less than 6000.</a:t>
            </a:r>
          </a:p>
          <a:p>
            <a:pPr algn="l"/>
            <a:r>
              <a:rPr lang="en-US" sz="1800" b="0" i="0" u="none" strike="noStrike" baseline="0" dirty="0">
                <a:solidFill>
                  <a:srgbClr val="292929"/>
                </a:solidFill>
                <a:latin typeface="Abadi" panose="020B0604020104020204" pitchFamily="34" charset="0"/>
              </a:rPr>
              <a:t>Listing the total number of successful and failure mission outcomes.</a:t>
            </a:r>
          </a:p>
          <a:p>
            <a:pPr algn="l"/>
            <a:r>
              <a:rPr lang="en-US" sz="1800" b="0" i="0" u="none" strike="noStrike" baseline="0" dirty="0">
                <a:solidFill>
                  <a:srgbClr val="292929"/>
                </a:solidFill>
                <a:latin typeface="Abadi" panose="020B0604020104020204" pitchFamily="34" charset="0"/>
              </a:rPr>
              <a:t>Listing the names of the booster versions which have carried the maximum payload mass.</a:t>
            </a:r>
          </a:p>
          <a:p>
            <a:pPr algn="l"/>
            <a:r>
              <a:rPr lang="en-US" sz="1800" b="0" i="0" u="none" strike="noStrike" baseline="0" dirty="0">
                <a:solidFill>
                  <a:srgbClr val="292929"/>
                </a:solidFill>
                <a:latin typeface="Abadi" panose="020B0604020104020204" pitchFamily="34" charset="0"/>
              </a:rPr>
              <a:t>Listing the failed landing outcomes in drone ship, their booster versions, and launch sites names for in year 2015</a:t>
            </a:r>
          </a:p>
          <a:p>
            <a:pPr algn="l"/>
            <a:r>
              <a:rPr lang="en-US" sz="1800" b="0" i="0" u="none" strike="noStrike" baseline="0" dirty="0">
                <a:solidFill>
                  <a:srgbClr val="292929"/>
                </a:solidFill>
                <a:latin typeface="Abadi" panose="020B0604020104020204" pitchFamily="34" charset="0"/>
              </a:rPr>
              <a:t>Rank the count of landing outcomes or success between the date 2010-06-04 and 2017-03-20, in descending order.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r>
              <a:rPr lang="en-US" sz="2000" dirty="0" err="1"/>
              <a:t>Github</a:t>
            </a:r>
            <a:r>
              <a:rPr lang="en-US" sz="2000" dirty="0"/>
              <a:t> Link: </a:t>
            </a:r>
            <a:r>
              <a:rPr lang="en-US" sz="2000" dirty="0">
                <a:hlinkClick r:id="rId3"/>
              </a:rPr>
              <a:t>https://github.com/Susmithavishnu/Applied-Data-Science-Capstone-Project/blob/main/jupyter-labs-eda-sql-coursera_sqllite.ipynb</a:t>
            </a:r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435261"/>
            <a:ext cx="10515600" cy="4791131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endParaRPr lang="en-US" sz="1800" b="0" i="0" u="none" strike="noStrike" baseline="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algn="l"/>
            <a:r>
              <a:rPr lang="en-US" sz="20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To visualize the launch data into an interactive map. We took the latitude and longitude coordinates at each launch site and added a circle marker around each launch site with a label of the name of the launch site.</a:t>
            </a:r>
          </a:p>
          <a:p>
            <a:pPr algn="l"/>
            <a:r>
              <a:rPr lang="en-US" sz="20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We then assigned the </a:t>
            </a:r>
            <a:r>
              <a:rPr lang="en-US" sz="2000" b="0" i="0" u="none" strike="noStrike" baseline="0" dirty="0" err="1">
                <a:solidFill>
                  <a:srgbClr val="000000"/>
                </a:solidFill>
                <a:latin typeface="Calibri" panose="020F0502020204030204" pitchFamily="34" charset="0"/>
              </a:rPr>
              <a:t>dataframe</a:t>
            </a:r>
            <a:r>
              <a:rPr lang="en-US" sz="20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2000" b="0" i="0" u="none" strike="noStrike" baseline="0" dirty="0" err="1">
                <a:solidFill>
                  <a:srgbClr val="000000"/>
                </a:solidFill>
                <a:latin typeface="Calibri" panose="020F0502020204030204" pitchFamily="34" charset="0"/>
              </a:rPr>
              <a:t>launch_outcomes</a:t>
            </a:r>
            <a:r>
              <a:rPr lang="en-US" sz="20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(</a:t>
            </a:r>
            <a:r>
              <a:rPr lang="en-US" sz="2000" b="0" i="0" u="none" strike="noStrike" baseline="0" dirty="0" err="1">
                <a:solidFill>
                  <a:srgbClr val="000000"/>
                </a:solidFill>
                <a:latin typeface="Calibri" panose="020F0502020204030204" pitchFamily="34" charset="0"/>
              </a:rPr>
              <a:t>failure,success</a:t>
            </a:r>
            <a:r>
              <a:rPr lang="en-US" sz="20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) to classes 0 and 1 with </a:t>
            </a:r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</a:rPr>
              <a:t>Red and Green </a:t>
            </a:r>
            <a:r>
              <a:rPr lang="en-US" sz="20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markers on the map in </a:t>
            </a:r>
            <a:r>
              <a:rPr lang="en-US" sz="2000" b="0" i="0" u="none" strike="noStrike" baseline="0" dirty="0" err="1">
                <a:solidFill>
                  <a:srgbClr val="000000"/>
                </a:solidFill>
                <a:latin typeface="Calibri" panose="020F0502020204030204" pitchFamily="34" charset="0"/>
              </a:rPr>
              <a:t>MarkerCluster</a:t>
            </a:r>
            <a:r>
              <a:rPr lang="en-US" sz="20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().</a:t>
            </a:r>
          </a:p>
          <a:p>
            <a:pPr algn="l"/>
            <a:r>
              <a:rPr lang="en-US" sz="20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We then used the Haversine’s formula to calculated the distance of the launch sites to various landmark to find answer to the questions of:</a:t>
            </a:r>
          </a:p>
          <a:p>
            <a:pPr lvl="1"/>
            <a:r>
              <a:rPr lang="en-US" sz="20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How close the launch sites with railways, highways and coastlines?</a:t>
            </a:r>
          </a:p>
          <a:p>
            <a:pPr lvl="1"/>
            <a:r>
              <a:rPr lang="en-US" sz="20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How close the launch sites with nearby cities?</a:t>
            </a:r>
          </a:p>
          <a:p>
            <a:pPr lvl="1"/>
            <a:endParaRPr lang="en-US" sz="20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lvl="1"/>
            <a:r>
              <a:rPr lang="en-US" sz="2000" b="0" i="0" u="none" strike="noStrike" baseline="0" dirty="0" err="1">
                <a:solidFill>
                  <a:srgbClr val="000000"/>
                </a:solidFill>
                <a:latin typeface="Calibri" panose="020F0502020204030204" pitchFamily="34" charset="0"/>
              </a:rPr>
              <a:t>Github</a:t>
            </a:r>
            <a:r>
              <a:rPr lang="en-US" sz="20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 Link: </a:t>
            </a:r>
            <a:r>
              <a:rPr lang="en-US" sz="20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  <a:hlinkClick r:id="rId3"/>
              </a:rPr>
              <a:t>https://github.com/Susmithavishnu/Applied-Data-Science-Capstone-Project/blob/main/lab_jupyter_launch_site_location.jupyterlite.ipynb</a:t>
            </a:r>
            <a:endParaRPr lang="en-US" sz="2000" b="0" i="0" u="none" strike="noStrike" baseline="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lvl="1"/>
            <a:endParaRPr lang="en-US" sz="2000" b="0" i="0" u="none" strike="noStrike" baseline="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sz="2400" b="0" i="0" u="none" strike="noStrike" baseline="0" dirty="0">
                <a:solidFill>
                  <a:srgbClr val="292929"/>
                </a:solidFill>
                <a:latin typeface="Abadi" panose="020B0604020104020204" pitchFamily="34" charset="0"/>
              </a:rPr>
              <a:t>We built an interactive dashboard with </a:t>
            </a:r>
            <a:r>
              <a:rPr lang="en-US" sz="2400" b="0" i="0" u="none" strike="noStrike" baseline="0" dirty="0" err="1">
                <a:solidFill>
                  <a:srgbClr val="292929"/>
                </a:solidFill>
                <a:latin typeface="Abadi" panose="020B0604020104020204" pitchFamily="34" charset="0"/>
              </a:rPr>
              <a:t>Plotly</a:t>
            </a:r>
            <a:r>
              <a:rPr lang="en-US" sz="2400" b="0" i="0" u="none" strike="noStrike" baseline="0" dirty="0">
                <a:solidFill>
                  <a:srgbClr val="292929"/>
                </a:solidFill>
                <a:latin typeface="Abadi" panose="020B0604020104020204" pitchFamily="34" charset="0"/>
              </a:rPr>
              <a:t> dash which allowing the user to play around with the data as they need.</a:t>
            </a:r>
          </a:p>
          <a:p>
            <a:pPr lvl="1"/>
            <a:r>
              <a:rPr lang="en-US" sz="2000" b="0" i="0" u="none" strike="noStrike" baseline="0" dirty="0">
                <a:solidFill>
                  <a:srgbClr val="292929"/>
                </a:solidFill>
                <a:latin typeface="Abadi" panose="020B0604020104020204" pitchFamily="34" charset="0"/>
              </a:rPr>
              <a:t>We plotted pie charts showing the total launches by a certain sites.</a:t>
            </a:r>
          </a:p>
          <a:p>
            <a:pPr lvl="1"/>
            <a:r>
              <a:rPr lang="en-US" sz="2000" b="0" i="0" u="none" strike="noStrike" baseline="0" dirty="0">
                <a:solidFill>
                  <a:srgbClr val="292929"/>
                </a:solidFill>
                <a:latin typeface="Abadi" panose="020B0604020104020204" pitchFamily="34" charset="0"/>
              </a:rPr>
              <a:t>We then plotted scatter graph showing the relationship with Outcome and Payload</a:t>
            </a:r>
          </a:p>
          <a:p>
            <a:pPr algn="l"/>
            <a:r>
              <a:rPr lang="en-US" sz="2400" b="0" i="0" u="none" strike="noStrike" baseline="0" dirty="0">
                <a:solidFill>
                  <a:srgbClr val="292929"/>
                </a:solidFill>
                <a:latin typeface="Abadi" panose="020B0604020104020204" pitchFamily="34" charset="0"/>
              </a:rPr>
              <a:t>Mass (Kg) for the different booster version.</a:t>
            </a:r>
          </a:p>
          <a:p>
            <a:pPr algn="l"/>
            <a:r>
              <a:rPr lang="en-US" sz="2400" dirty="0" err="1">
                <a:solidFill>
                  <a:srgbClr val="292929"/>
                </a:solidFill>
                <a:latin typeface="Abadi" panose="020B0604020104020204" pitchFamily="34" charset="0"/>
              </a:rPr>
              <a:t>Github</a:t>
            </a:r>
            <a:r>
              <a:rPr lang="en-US" sz="2400" dirty="0">
                <a:solidFill>
                  <a:srgbClr val="292929"/>
                </a:solidFill>
                <a:latin typeface="Abadi" panose="020B0604020104020204" pitchFamily="34" charset="0"/>
              </a:rPr>
              <a:t> Link: </a:t>
            </a:r>
            <a:r>
              <a:rPr lang="en-US" sz="2400" dirty="0">
                <a:solidFill>
                  <a:srgbClr val="292929"/>
                </a:solidFill>
                <a:latin typeface="Abadi" panose="020B0604020104020204" pitchFamily="34" charset="0"/>
                <a:hlinkClick r:id="rId3"/>
              </a:rPr>
              <a:t>https://github.com/Susmithavishnu/Applied-Data-Science-Capstone-Project/blob/main/spacex_dash_app.py</a:t>
            </a:r>
            <a:endParaRPr lang="en-US" sz="2400" dirty="0">
              <a:solidFill>
                <a:srgbClr val="292929"/>
              </a:solidFill>
              <a:latin typeface="Abadi" panose="020B0604020104020204" pitchFamily="34" charset="0"/>
            </a:endParaRPr>
          </a:p>
          <a:p>
            <a:pPr algn="l"/>
            <a:endParaRPr lang="en-US" sz="36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graphicFrame>
        <p:nvGraphicFramePr>
          <p:cNvPr id="2" name="Content Placeholder 1">
            <a:extLst>
              <a:ext uri="{FF2B5EF4-FFF2-40B4-BE49-F238E27FC236}">
                <a16:creationId xmlns:a16="http://schemas.microsoft.com/office/drawing/2014/main" id="{61269E10-A3B1-8EED-219A-2FD0931724B7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3140724264"/>
              </p:ext>
            </p:extLst>
          </p:nvPr>
        </p:nvGraphicFramePr>
        <p:xfrm>
          <a:off x="770011" y="1284070"/>
          <a:ext cx="10515601" cy="48030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A3F6B1-3D07-D5CF-BBF5-59E12D706A52}"/>
              </a:ext>
            </a:extLst>
          </p:cNvPr>
          <p:cNvSpPr txBox="1"/>
          <p:nvPr/>
        </p:nvSpPr>
        <p:spPr>
          <a:xfrm>
            <a:off x="770012" y="6087136"/>
            <a:ext cx="103185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Abadi" panose="020B0604020104020204" pitchFamily="34" charset="0"/>
              </a:rPr>
              <a:t>Github</a:t>
            </a:r>
            <a:r>
              <a:rPr lang="en-US" dirty="0">
                <a:latin typeface="Abadi" panose="020B0604020104020204" pitchFamily="34" charset="0"/>
              </a:rPr>
              <a:t> Link: </a:t>
            </a:r>
            <a:r>
              <a:rPr lang="en-US" dirty="0">
                <a:latin typeface="Abadi" panose="020B0604020104020204" pitchFamily="34" charset="0"/>
                <a:hlinkClick r:id="rId8"/>
              </a:rPr>
              <a:t>https://github.com/Susmithavishnu/Applied-Data-Science-Capstone-Project/blob/main/SpaceX_Machine_Learning_Prediction_Part_5.jupyterlite.ipynb</a:t>
            </a:r>
            <a:endParaRPr lang="en-US" dirty="0">
              <a:latin typeface="Abadi" panose="020B0604020104020204" pitchFamily="34" charset="0"/>
            </a:endParaRPr>
          </a:p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3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sz="1800" dirty="0">
                <a:solidFill>
                  <a:srgbClr val="292929"/>
                </a:solidFill>
                <a:latin typeface="Abadi" panose="020B0604020104020204" pitchFamily="34" charset="0"/>
              </a:rPr>
              <a:t>L</a:t>
            </a:r>
            <a:r>
              <a:rPr lang="en-US" sz="1800" b="0" i="0" u="none" strike="noStrike" baseline="0" dirty="0">
                <a:solidFill>
                  <a:srgbClr val="292929"/>
                </a:solidFill>
                <a:latin typeface="Abadi" panose="020B0604020104020204" pitchFamily="34" charset="0"/>
              </a:rPr>
              <a:t>arger the flights amount of the launch site, the greater the </a:t>
            </a:r>
            <a:r>
              <a:rPr lang="en-US" sz="1800" b="0" i="0" u="none" strike="noStrike" baseline="0" dirty="0" err="1">
                <a:solidFill>
                  <a:srgbClr val="292929"/>
                </a:solidFill>
                <a:latin typeface="Abadi" panose="020B0604020104020204" pitchFamily="34" charset="0"/>
              </a:rPr>
              <a:t>the</a:t>
            </a:r>
            <a:r>
              <a:rPr lang="en-US" sz="1800" b="0" i="0" u="none" strike="noStrike" baseline="0" dirty="0">
                <a:solidFill>
                  <a:srgbClr val="292929"/>
                </a:solidFill>
                <a:latin typeface="Abadi" panose="020B0604020104020204" pitchFamily="34" charset="0"/>
              </a:rPr>
              <a:t> success rate will be.</a:t>
            </a:r>
          </a:p>
          <a:p>
            <a:pPr algn="l"/>
            <a:r>
              <a:rPr lang="en-US" sz="1800" b="0" i="0" u="none" strike="noStrike" baseline="0" dirty="0">
                <a:solidFill>
                  <a:srgbClr val="292929"/>
                </a:solidFill>
                <a:latin typeface="Abadi" panose="020B0604020104020204" pitchFamily="34" charset="0"/>
              </a:rPr>
              <a:t>CCAFS SLC40 shows the least pattern of this. </a:t>
            </a:r>
            <a:r>
              <a:rPr lang="en-US" sz="1800" dirty="0" err="1">
                <a:solidFill>
                  <a:srgbClr val="292929"/>
                </a:solidFill>
                <a:latin typeface="Abadi" panose="020B0604020104020204" pitchFamily="34" charset="0"/>
              </a:rPr>
              <a:t>i.</a:t>
            </a:r>
            <a:r>
              <a:rPr lang="en-US" sz="1800" b="0" i="0" u="none" strike="noStrike" baseline="0" dirty="0" err="1">
                <a:solidFill>
                  <a:srgbClr val="292929"/>
                </a:solidFill>
                <a:latin typeface="Abadi" panose="020B0604020104020204" pitchFamily="34" charset="0"/>
              </a:rPr>
              <a:t>e</a:t>
            </a:r>
            <a:r>
              <a:rPr lang="en-US" sz="1800" b="0" i="0" u="none" strike="noStrike" baseline="0" dirty="0">
                <a:solidFill>
                  <a:srgbClr val="292929"/>
                </a:solidFill>
                <a:latin typeface="Abadi" panose="020B0604020104020204" pitchFamily="34" charset="0"/>
              </a:rPr>
              <a:t>, lesser success rate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E26ADB2-DE9F-922E-2695-D578B63E87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7211" y="1759972"/>
            <a:ext cx="7202646" cy="4109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sz="1800" b="0" i="0" u="none" strike="noStrike" baseline="0" dirty="0">
                <a:solidFill>
                  <a:srgbClr val="292929"/>
                </a:solidFill>
                <a:latin typeface="Abadi" panose="020B0604020104020204" pitchFamily="34" charset="0"/>
              </a:rPr>
              <a:t>Once the pay load mass is greater than 7000kg, the probability of the success rate will be highly increased.</a:t>
            </a:r>
          </a:p>
          <a:p>
            <a:pPr algn="l"/>
            <a:r>
              <a:rPr lang="en-US" sz="1800" b="0" i="0" u="none" strike="noStrike" baseline="0" dirty="0">
                <a:solidFill>
                  <a:srgbClr val="292929"/>
                </a:solidFill>
                <a:latin typeface="Abadi" panose="020B0604020104020204" pitchFamily="34" charset="0"/>
              </a:rPr>
              <a:t>But there is no significant pattern to compare these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9CA2F7A-7433-79B3-E5BD-45A94D2B5E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7309" y="1921711"/>
            <a:ext cx="7202646" cy="3959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Shows the success rate for each orbit type.</a:t>
            </a:r>
          </a:p>
          <a:p>
            <a:pPr algn="l"/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can see that SO is the worst/empty and 100% for SSO, HEO, GEO and ES-L1</a:t>
            </a:r>
          </a:p>
          <a:p>
            <a:pPr algn="l"/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But, SSO, HEO, GEO and ES-L1 have only one occurrence each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4DE83AF-155F-9B0D-1EC1-CDD680E14A2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362"/>
          <a:stretch/>
        </p:blipFill>
        <p:spPr>
          <a:xfrm>
            <a:off x="6500815" y="1551007"/>
            <a:ext cx="4427914" cy="4474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1711258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sz="2000" b="0" i="0" u="none" strike="noStrike" baseline="0" dirty="0">
                <a:solidFill>
                  <a:srgbClr val="292929"/>
                </a:solidFill>
                <a:latin typeface="Abadi" panose="020B0604020104020204" pitchFamily="34" charset="0"/>
              </a:rPr>
              <a:t>We can see that the larger the flight number on each orbits, the greater the success rate except for GTO orbit which depicts no relationship between both attributes.</a:t>
            </a:r>
          </a:p>
          <a:p>
            <a:pPr algn="l"/>
            <a:r>
              <a:rPr lang="en-US" sz="2000" b="0" i="0" u="none" strike="noStrike" baseline="0" dirty="0">
                <a:solidFill>
                  <a:srgbClr val="292929"/>
                </a:solidFill>
                <a:latin typeface="Abadi" panose="020B0604020104020204" pitchFamily="34" charset="0"/>
              </a:rPr>
              <a:t>We have seen that some orbits only have 1 occurrence so these cannot be seen as good comparisons</a:t>
            </a:r>
            <a:endParaRPr lang="en-US" sz="24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DBFCE7F-D2B1-EADD-8DE8-D1EB2192DF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3033" y="1711258"/>
            <a:ext cx="7086764" cy="3578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sz="2000" b="0" i="0" u="none" strike="noStrike" baseline="0" dirty="0">
                <a:solidFill>
                  <a:srgbClr val="292929"/>
                </a:solidFill>
                <a:latin typeface="Abadi" panose="020B0604020104020204" pitchFamily="34" charset="0"/>
              </a:rPr>
              <a:t>We can see that heavier payload has positive impact on LEO, ISS and P0 orbit.</a:t>
            </a:r>
          </a:p>
          <a:p>
            <a:pPr algn="l"/>
            <a:r>
              <a:rPr lang="en-US" sz="2000" b="0" i="0" u="none" strike="noStrike" baseline="0" dirty="0">
                <a:solidFill>
                  <a:srgbClr val="292929"/>
                </a:solidFill>
                <a:latin typeface="Abadi" panose="020B0604020104020204" pitchFamily="34" charset="0"/>
              </a:rPr>
              <a:t>However, it has negative impact on MEO and VLEO orbit</a:t>
            </a:r>
            <a:endParaRPr lang="en-US" sz="24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011903E-A762-1F8F-0B4B-9197E76C3A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2249" y="1794397"/>
            <a:ext cx="7157485" cy="3610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sz="2000" b="0" i="0" u="none" strike="noStrike" baseline="0" dirty="0">
                <a:latin typeface="Abadi" panose="020B0604020104020204" pitchFamily="34" charset="0"/>
              </a:rPr>
              <a:t>We can see an increasing trend from the year 2013 until 2020.</a:t>
            </a:r>
          </a:p>
          <a:p>
            <a:pPr algn="l"/>
            <a:r>
              <a:rPr lang="en-US" sz="2000" b="0" i="0" u="none" strike="noStrike" baseline="0" dirty="0">
                <a:latin typeface="Abadi" panose="020B0604020104020204" pitchFamily="34" charset="0"/>
              </a:rPr>
              <a:t>If this trend possibly continues for the next year onward, the success rate may steadily increase to 100%</a:t>
            </a:r>
            <a:endParaRPr lang="en-US" sz="24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A659AD8-9DFC-DE5A-9B17-75D877B4B2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9028" y="1421700"/>
            <a:ext cx="7069195" cy="5159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 fontAlgn="base"/>
            <a:r>
              <a:rPr lang="en-US" sz="2000" b="1" i="0" dirty="0">
                <a:effectLst/>
                <a:latin typeface="Abadi" panose="020B0604020104020204" pitchFamily="34" charset="0"/>
              </a:rPr>
              <a:t>Displays the names of the unique launch sites in the space mission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6D5696D-EC50-68E6-FD8C-C9A8B9A43C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158"/>
          <a:stretch/>
        </p:blipFill>
        <p:spPr>
          <a:xfrm>
            <a:off x="2174113" y="2453833"/>
            <a:ext cx="6234894" cy="2835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 fontAlgn="base"/>
            <a:r>
              <a:rPr lang="en-US" sz="2000" i="0" dirty="0">
                <a:effectLst/>
                <a:latin typeface="Abadi" panose="020B0604020104020204" pitchFamily="34" charset="0"/>
              </a:rPr>
              <a:t>Display 5 records where launch sites begin with the string 'CCA’</a:t>
            </a:r>
          </a:p>
          <a:p>
            <a:pPr algn="l" fontAlgn="base"/>
            <a:endParaRPr lang="en-US" sz="2000" i="0" dirty="0">
              <a:effectLst/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98753F-9B81-70F1-F17A-D839F049E6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2366633"/>
            <a:ext cx="10333615" cy="3810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770011" y="1414130"/>
            <a:ext cx="10515600" cy="468895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 lvl="1"/>
            <a:r>
              <a:rPr lang="en-US" sz="2000" b="0" i="0" u="none" strike="noStrike" baseline="0" dirty="0">
                <a:solidFill>
                  <a:srgbClr val="292929"/>
                </a:solidFill>
                <a:latin typeface="Abadi" panose="020B0604020104020204" pitchFamily="34" charset="0"/>
              </a:rPr>
              <a:t>Data Collection through API</a:t>
            </a:r>
          </a:p>
          <a:p>
            <a:pPr lvl="1"/>
            <a:r>
              <a:rPr lang="en-US" sz="2000" b="0" i="0" u="none" strike="noStrike" baseline="0" dirty="0">
                <a:solidFill>
                  <a:srgbClr val="292929"/>
                </a:solidFill>
                <a:latin typeface="Abadi" panose="020B0604020104020204" pitchFamily="34" charset="0"/>
              </a:rPr>
              <a:t>Data Collection with Web Scraping</a:t>
            </a:r>
          </a:p>
          <a:p>
            <a:pPr lvl="1"/>
            <a:r>
              <a:rPr lang="en-US" sz="2000" b="0" i="0" u="none" strike="noStrike" baseline="0" dirty="0">
                <a:solidFill>
                  <a:srgbClr val="292929"/>
                </a:solidFill>
                <a:latin typeface="Abadi" panose="020B0604020104020204" pitchFamily="34" charset="0"/>
              </a:rPr>
              <a:t>Data Wrangling</a:t>
            </a:r>
          </a:p>
          <a:p>
            <a:pPr lvl="1"/>
            <a:r>
              <a:rPr lang="en-US" sz="2000" b="0" i="0" u="none" strike="noStrike" baseline="0" dirty="0">
                <a:solidFill>
                  <a:srgbClr val="292929"/>
                </a:solidFill>
                <a:latin typeface="Abadi" panose="020B0604020104020204" pitchFamily="34" charset="0"/>
              </a:rPr>
              <a:t>Exploratory Data Analysis with SQL</a:t>
            </a:r>
          </a:p>
          <a:p>
            <a:pPr lvl="1"/>
            <a:r>
              <a:rPr lang="en-US" sz="2000" b="0" i="0" u="none" strike="noStrike" baseline="0" dirty="0">
                <a:solidFill>
                  <a:srgbClr val="292929"/>
                </a:solidFill>
                <a:latin typeface="Abadi" panose="020B0604020104020204" pitchFamily="34" charset="0"/>
              </a:rPr>
              <a:t>Exploratory Data Analysis with Data Visualization</a:t>
            </a:r>
          </a:p>
          <a:p>
            <a:pPr lvl="1"/>
            <a:r>
              <a:rPr lang="en-US" sz="2000" b="0" i="0" u="none" strike="noStrike" baseline="0" dirty="0">
                <a:solidFill>
                  <a:srgbClr val="292929"/>
                </a:solidFill>
                <a:latin typeface="Abadi" panose="020B0604020104020204" pitchFamily="34" charset="0"/>
              </a:rPr>
              <a:t>Interactive Visual Analytics with Folium</a:t>
            </a:r>
          </a:p>
          <a:p>
            <a:pPr lvl="1"/>
            <a:r>
              <a:rPr lang="en-US" sz="2000" b="0" i="0" u="none" strike="noStrike" baseline="0" dirty="0">
                <a:solidFill>
                  <a:srgbClr val="292929"/>
                </a:solidFill>
                <a:latin typeface="Abadi" panose="020B0604020104020204" pitchFamily="34" charset="0"/>
              </a:rPr>
              <a:t>Machine Learning Prediction</a:t>
            </a:r>
            <a:endParaRPr lang="en-US" sz="1400" b="0" i="0" u="none" strike="noStrike" baseline="0" dirty="0">
              <a:solidFill>
                <a:srgbClr val="292929"/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  <a:p>
            <a:pPr lvl="1"/>
            <a:r>
              <a:rPr lang="en-US" sz="2000" b="0" i="0" u="none" strike="noStrike" baseline="0" dirty="0">
                <a:solidFill>
                  <a:srgbClr val="292929"/>
                </a:solidFill>
                <a:latin typeface="Abadi" panose="020B0604020104020204" pitchFamily="34" charset="0"/>
              </a:rPr>
              <a:t>Exploratory Data Analysis result</a:t>
            </a:r>
          </a:p>
          <a:p>
            <a:pPr lvl="1"/>
            <a:r>
              <a:rPr lang="en-US" sz="2000" b="0" i="0" u="none" strike="noStrike" baseline="0" dirty="0">
                <a:solidFill>
                  <a:srgbClr val="292929"/>
                </a:solidFill>
                <a:latin typeface="Abadi" panose="020B0604020104020204" pitchFamily="34" charset="0"/>
              </a:rPr>
              <a:t>Interactive analytics in screenshots</a:t>
            </a:r>
          </a:p>
          <a:p>
            <a:pPr lvl="1"/>
            <a:r>
              <a:rPr lang="en-US" sz="2000" b="0" i="0" u="none" strike="noStrike" baseline="0" dirty="0">
                <a:solidFill>
                  <a:srgbClr val="292929"/>
                </a:solidFill>
                <a:latin typeface="Abadi" panose="020B0604020104020204" pitchFamily="34" charset="0"/>
              </a:rPr>
              <a:t>Predictive Analytics result</a:t>
            </a:r>
            <a:endParaRPr lang="en-US" sz="1800" b="0" i="0" u="none" strike="noStrike" baseline="0" dirty="0">
              <a:solidFill>
                <a:srgbClr val="292929"/>
              </a:solidFill>
              <a:latin typeface="Abadi" panose="020B0604020104020204" pitchFamily="34" charset="0"/>
            </a:endParaRPr>
          </a:p>
          <a:p>
            <a:endParaRPr lang="en-US" sz="1800" b="0" i="0" u="none" strike="noStrike" baseline="0" dirty="0">
              <a:solidFill>
                <a:srgbClr val="292929"/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 fontAlgn="base"/>
            <a:r>
              <a:rPr lang="en-US" sz="2000" i="0" dirty="0">
                <a:effectLst/>
                <a:latin typeface="Abadi" panose="020B0604020104020204" pitchFamily="34" charset="0"/>
              </a:rPr>
              <a:t>Display the total payload mass carried by boosters launched by NASA (CRS)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111685-B2BE-179C-6092-8643B35546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2061" y="2330119"/>
            <a:ext cx="6922711" cy="1813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 fontAlgn="base"/>
            <a:r>
              <a:rPr lang="en-US" sz="2000" i="0" dirty="0">
                <a:effectLst/>
                <a:latin typeface="Abadi" panose="020B0604020104020204" pitchFamily="34" charset="0"/>
              </a:rPr>
              <a:t>Display average payload mass carried by booster version F9 v1.1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74868AF-8958-4B66-F644-E57958BC2C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8847" y="2615100"/>
            <a:ext cx="8416581" cy="1598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algn="l" fontAlgn="base"/>
            <a:r>
              <a:rPr lang="en-US" sz="2000" i="0" dirty="0">
                <a:effectLst/>
                <a:latin typeface="Abadi" panose="020B0604020104020204" pitchFamily="34" charset="0"/>
              </a:rPr>
              <a:t>List the date when the first </a:t>
            </a:r>
            <a:r>
              <a:rPr lang="en-US" sz="2000" i="0" dirty="0" err="1">
                <a:effectLst/>
                <a:latin typeface="Abadi" panose="020B0604020104020204" pitchFamily="34" charset="0"/>
              </a:rPr>
              <a:t>succesful</a:t>
            </a:r>
            <a:r>
              <a:rPr lang="en-US" sz="2000" i="0" dirty="0">
                <a:effectLst/>
                <a:latin typeface="Abadi" panose="020B0604020104020204" pitchFamily="34" charset="0"/>
              </a:rPr>
              <a:t> landing outcome in ground pad was </a:t>
            </a:r>
            <a:r>
              <a:rPr lang="en-US" sz="2000" i="0" dirty="0" err="1">
                <a:effectLst/>
                <a:latin typeface="Abadi" panose="020B0604020104020204" pitchFamily="34" charset="0"/>
              </a:rPr>
              <a:t>acheived</a:t>
            </a:r>
            <a:endParaRPr lang="en-US" sz="2000" i="0" dirty="0">
              <a:effectLst/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F77E44-AE3A-6563-422E-89587EC2B4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090" y="2885244"/>
            <a:ext cx="8159202" cy="1652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algn="l" fontAlgn="base"/>
            <a:r>
              <a:rPr lang="en-US" sz="2000" i="0" dirty="0">
                <a:effectLst/>
                <a:latin typeface="Abadi" panose="020B0604020104020204" pitchFamily="34" charset="0"/>
              </a:rPr>
              <a:t>List the names of the boosters which have success in drone ship and have payload mass greater than 4000 but less than 6000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405E44-3F9A-9B87-E4BD-86FD3CB5B8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548" y="2736595"/>
            <a:ext cx="10425063" cy="2171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 fontAlgn="base"/>
            <a:r>
              <a:rPr lang="en-US" sz="2000" i="0" dirty="0">
                <a:effectLst/>
                <a:latin typeface="Abadi" panose="020B0604020104020204" pitchFamily="34" charset="0"/>
              </a:rPr>
              <a:t>List the total number of successful and failure mission outcomes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7FA344B-868C-8F04-5E44-186FFC380F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0784" y="2675629"/>
            <a:ext cx="6279424" cy="2293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493134"/>
            <a:ext cx="9745589" cy="4683829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 fontAlgn="base"/>
            <a:r>
              <a:rPr lang="en-US" sz="2000" i="0" dirty="0">
                <a:effectLst/>
                <a:latin typeface="Abadi" panose="020B0604020104020204" pitchFamily="34" charset="0"/>
              </a:rPr>
              <a:t>List the names of the </a:t>
            </a:r>
            <a:r>
              <a:rPr lang="en-US" sz="2000" i="0" dirty="0" err="1">
                <a:effectLst/>
                <a:latin typeface="Abadi" panose="020B0604020104020204" pitchFamily="34" charset="0"/>
              </a:rPr>
              <a:t>booster_versions</a:t>
            </a:r>
            <a:r>
              <a:rPr lang="en-US" sz="2000" i="0" dirty="0">
                <a:effectLst/>
                <a:latin typeface="Abadi" panose="020B0604020104020204" pitchFamily="34" charset="0"/>
              </a:rPr>
              <a:t> which have carried the maximum payload mass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B5F7005-96B9-8262-63AA-7BAAB20F44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7386" y="2153608"/>
            <a:ext cx="9144792" cy="4564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algn="l" fontAlgn="base"/>
            <a:r>
              <a:rPr lang="en-US" sz="2000" i="0" dirty="0">
                <a:effectLst/>
                <a:latin typeface="Abadi" panose="020B0604020104020204" pitchFamily="34" charset="0"/>
              </a:rPr>
              <a:t>List the records which will display the month names, failure </a:t>
            </a:r>
            <a:r>
              <a:rPr lang="en-US" sz="2000" i="0" dirty="0" err="1">
                <a:effectLst/>
                <a:latin typeface="Abadi" panose="020B0604020104020204" pitchFamily="34" charset="0"/>
              </a:rPr>
              <a:t>landing_outcomes</a:t>
            </a:r>
            <a:r>
              <a:rPr lang="en-US" sz="2000" i="0" dirty="0">
                <a:effectLst/>
                <a:latin typeface="Abadi" panose="020B0604020104020204" pitchFamily="34" charset="0"/>
              </a:rPr>
              <a:t> in drone ship ,booster versions, </a:t>
            </a:r>
            <a:r>
              <a:rPr lang="en-US" sz="2000" i="0" dirty="0" err="1">
                <a:effectLst/>
                <a:latin typeface="Abadi" panose="020B0604020104020204" pitchFamily="34" charset="0"/>
              </a:rPr>
              <a:t>launch_site</a:t>
            </a:r>
            <a:r>
              <a:rPr lang="en-US" sz="2000" i="0" dirty="0">
                <a:effectLst/>
                <a:latin typeface="Abadi" panose="020B0604020104020204" pitchFamily="34" charset="0"/>
              </a:rPr>
              <a:t> for the months in year 2015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8018EDB-24C6-129F-2C5B-33D1306CE0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068" y="2860133"/>
            <a:ext cx="11725155" cy="1739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algn="l" fontAlgn="base"/>
            <a:r>
              <a:rPr lang="en-US" sz="2000" i="0" dirty="0">
                <a:effectLst/>
                <a:latin typeface="Abadi" panose="020B0604020104020204" pitchFamily="34" charset="0"/>
              </a:rPr>
              <a:t>Rank the count of landing outcomes (such as Failure (drone ship) or Success (ground pad)) between the date 2010-06-04 and 2017-03-20, in descending order.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0C4523C-47D3-791A-93C0-7A5DD0CC5C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848" y="2527690"/>
            <a:ext cx="10882303" cy="3497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9196110" y="2011136"/>
            <a:ext cx="2540620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algn="l"/>
            <a:r>
              <a:rPr lang="en-US" sz="1800" b="0" i="0" u="none" strike="noStrike" baseline="0" dirty="0">
                <a:latin typeface="Calibri" panose="020F0502020204030204" pitchFamily="34" charset="0"/>
              </a:rPr>
              <a:t>We can see all the SpaceX launch sites are located inside the United States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Locations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7E97C16-3FDE-5D52-D397-D3B0C9A60D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757" y="1302385"/>
            <a:ext cx="8717048" cy="5248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828068" y="1403498"/>
            <a:ext cx="10530114" cy="462207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context</a:t>
            </a:r>
          </a:p>
          <a:p>
            <a:pPr lvl="1"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 is a ground-breaking corporation that has completely changed the space sector by providing rocket launches, notably Falcon 9, for as little as $62 million, compared to other suppliers that charge as much as $165 million for each launch. </a:t>
            </a:r>
          </a:p>
          <a:p>
            <a:pPr lvl="1"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majority of these savings are attributable to SpaceX's brilliant concept to re-land the rocket after the first stage of the launch so that it can be used on a later flight. The price will drop considerably more if this practice is repeated. </a:t>
            </a:r>
          </a:p>
          <a:p>
            <a:pPr lvl="1"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We, as data scientists in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SpaceY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use this data to compete with SpaceX.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you want to find answers</a:t>
            </a:r>
          </a:p>
          <a:p>
            <a:pPr lvl="1"/>
            <a:r>
              <a:rPr lang="en-US" sz="1800" b="0" i="0" u="none" strike="noStrike" baseline="0" dirty="0">
                <a:solidFill>
                  <a:srgbClr val="292929"/>
                </a:solidFill>
                <a:latin typeface="Abadi" panose="020B0604020104020204" pitchFamily="34" charset="0"/>
              </a:rPr>
              <a:t>Factors determining if the rocket will land successfully</a:t>
            </a:r>
          </a:p>
          <a:p>
            <a:pPr lvl="1"/>
            <a:r>
              <a:rPr lang="en-US" sz="1800" b="0" i="0" u="none" strike="noStrike" baseline="0" dirty="0">
                <a:solidFill>
                  <a:srgbClr val="292929"/>
                </a:solidFill>
                <a:latin typeface="Abadi" panose="020B0604020104020204" pitchFamily="34" charset="0"/>
              </a:rPr>
              <a:t>Interaction amongst various features that determine the success rate of a successful landing</a:t>
            </a:r>
          </a:p>
          <a:p>
            <a:pPr lvl="1"/>
            <a:r>
              <a:rPr lang="en-US" sz="1800" b="0" i="0" u="none" strike="noStrike" baseline="0" dirty="0">
                <a:solidFill>
                  <a:srgbClr val="292929"/>
                </a:solidFill>
                <a:latin typeface="Abadi" panose="020B0604020104020204" pitchFamily="34" charset="0"/>
              </a:rPr>
              <a:t>Operating conditions which needs to be in place to ensure a successful landing program</a:t>
            </a:r>
          </a:p>
          <a:p>
            <a:r>
              <a:rPr lang="en-US" sz="1800" b="0" i="0" u="none" strike="noStrike" baseline="0" dirty="0" err="1">
                <a:solidFill>
                  <a:srgbClr val="292929"/>
                </a:solidFill>
                <a:latin typeface="Abadi" panose="020B0604020104020204" pitchFamily="34" charset="0"/>
              </a:rPr>
              <a:t>Github</a:t>
            </a:r>
            <a:r>
              <a:rPr lang="en-US" sz="1800" b="0" i="0" u="none" strike="noStrike" baseline="0" dirty="0">
                <a:solidFill>
                  <a:srgbClr val="292929"/>
                </a:solidFill>
                <a:latin typeface="Abadi" panose="020B0604020104020204" pitchFamily="34" charset="0"/>
              </a:rPr>
              <a:t> Link of the Main branch with all files and codes: </a:t>
            </a:r>
          </a:p>
          <a:p>
            <a:pPr marL="0" indent="0">
              <a:buNone/>
            </a:pPr>
            <a:r>
              <a:rPr lang="en-US" sz="1800" b="0" i="0" u="none" strike="noStrike" baseline="0" dirty="0">
                <a:solidFill>
                  <a:srgbClr val="292929"/>
                </a:solidFill>
                <a:latin typeface="Abadi" panose="020B0604020104020204" pitchFamily="34" charset="0"/>
                <a:hlinkClick r:id="rId3"/>
              </a:rPr>
              <a:t>https://github.com/Susmithavishnu/Applied-Data-Science-Capstone-Project/tree/main</a:t>
            </a:r>
            <a:endParaRPr lang="en-US" sz="1800" b="0" i="0" u="none" strike="noStrike" baseline="0" dirty="0">
              <a:solidFill>
                <a:srgbClr val="292929"/>
              </a:solidFill>
              <a:latin typeface="Abadi" panose="020B0604020104020204" pitchFamily="34" charset="0"/>
            </a:endParaRPr>
          </a:p>
          <a:p>
            <a:endParaRPr lang="en-US" sz="1800" b="0" i="0" u="none" strike="noStrike" baseline="0" dirty="0">
              <a:solidFill>
                <a:srgbClr val="292929"/>
              </a:solidFill>
              <a:latin typeface="Abadi" panose="020B0604020104020204" pitchFamily="34" charset="0"/>
            </a:endParaRPr>
          </a:p>
          <a:p>
            <a:pPr lvl="1"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 flipV="1">
            <a:off x="13415056" y="798653"/>
            <a:ext cx="775505" cy="451413"/>
          </a:xfrm>
          <a:prstGeom prst="rect">
            <a:avLst/>
          </a:prstGeom>
        </p:spPr>
        <p:txBody>
          <a:bodyPr lIns="91440" tIns="45720" rIns="91440" bIns="45720" anchor="t">
            <a:normAutofit lnSpcReduction="10000"/>
          </a:bodyPr>
          <a:lstStyle/>
          <a:p>
            <a:pPr>
              <a:spcBef>
                <a:spcPts val="1400"/>
              </a:spcBef>
            </a:pP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Markers with colored labelled launch sites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4B44F3-682F-9427-E227-1F279646D9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7157" y="1365839"/>
            <a:ext cx="5014395" cy="45342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792EAF0-D422-31D2-F1CA-F98C32DEE7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1486" y="3654893"/>
            <a:ext cx="1674090" cy="176241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50AA6C3-92A1-7AAF-F01E-F371E1D087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3932" y="1472058"/>
            <a:ext cx="1836579" cy="171464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F598E61-1A29-E3F8-D4F2-7A54D4BB50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71486" y="1472058"/>
            <a:ext cx="1882303" cy="1798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824486" y="3429000"/>
            <a:ext cx="1543351" cy="2576513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sites distance from Landmarks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23D9D6-B0B0-F9CA-E9DA-3AE7FB5347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3085" y="1405715"/>
            <a:ext cx="4907667" cy="52150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6D5DF14-0D70-19D8-F0CA-43514A4CEED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4578"/>
          <a:stretch/>
        </p:blipFill>
        <p:spPr>
          <a:xfrm>
            <a:off x="0" y="998370"/>
            <a:ext cx="3425780" cy="576124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45A17D3-58E2-E383-E6FD-27F97B940B7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21351"/>
          <a:stretch/>
        </p:blipFill>
        <p:spPr>
          <a:xfrm>
            <a:off x="3682514" y="1342002"/>
            <a:ext cx="3425779" cy="3241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8B538B2-B3C9-C1BE-2D69-E60AAD80B6A6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770011" y="1524682"/>
            <a:ext cx="10144916" cy="4529635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Sites Success Rates</a:t>
            </a: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1B974FF-ACB8-9BD9-1438-0EC78A050503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734027" y="1825625"/>
            <a:ext cx="10551583" cy="4351338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Highest Success Rate</a:t>
            </a: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122FA5E-0A47-23BA-5EB4-5115097B4D7F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770011" y="1825625"/>
            <a:ext cx="10414662" cy="4351338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 Launch Outcome Scatter plot</a:t>
            </a: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668588" y="4734934"/>
            <a:ext cx="10943267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Decision Tree was shown to have the highest classification accuracy with 88.75% score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119B89-713F-14DE-6E0F-A7558B8467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587" y="1495004"/>
            <a:ext cx="10943268" cy="3147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453020" y="1650841"/>
            <a:ext cx="4584651" cy="4374731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see 12 True Positive and 3 True Negatives classified which is good. But the 3 False Positives is a problem. Therefore 15/18 were classified accurately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confusion matrix given can be divided as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Top left – True Negative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Top right – False Positive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Bottom left – False Negative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Bottom right – True Positive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B89ADB7-0AC3-9B86-C9FE-75404B0DD5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234" y="1481402"/>
            <a:ext cx="6172735" cy="4945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49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sz="2000" b="0" i="0" u="none" strike="noStrike" baseline="0" dirty="0">
                <a:solidFill>
                  <a:srgbClr val="292929"/>
                </a:solidFill>
                <a:latin typeface="Abadi" panose="020B0604020104020204" pitchFamily="34" charset="0"/>
              </a:rPr>
              <a:t>The low weighted payloads, i.e., &lt;4000, performed better than the heavy weighted payloads.</a:t>
            </a:r>
          </a:p>
          <a:p>
            <a:pPr algn="l"/>
            <a:r>
              <a:rPr lang="en-US" sz="2000" b="0" i="0" u="none" strike="noStrike" baseline="0" dirty="0">
                <a:solidFill>
                  <a:srgbClr val="292929"/>
                </a:solidFill>
                <a:latin typeface="Abadi" panose="020B0604020104020204" pitchFamily="34" charset="0"/>
              </a:rPr>
              <a:t>Starting from the year 2013, the success rate for SpaceX launches </a:t>
            </a:r>
            <a:r>
              <a:rPr lang="en-US" sz="2000" dirty="0">
                <a:solidFill>
                  <a:srgbClr val="292929"/>
                </a:solidFill>
                <a:latin typeface="Abadi" panose="020B0604020104020204" pitchFamily="34" charset="0"/>
              </a:rPr>
              <a:t>has increased</a:t>
            </a:r>
            <a:r>
              <a:rPr lang="en-US" sz="2000" b="0" i="0" u="none" strike="noStrike" baseline="0" dirty="0">
                <a:solidFill>
                  <a:srgbClr val="292929"/>
                </a:solidFill>
                <a:latin typeface="Abadi" panose="020B0604020104020204" pitchFamily="34" charset="0"/>
              </a:rPr>
              <a:t>, directly proportional time in years to 2020, which it will eventually perfect the launches in the future.</a:t>
            </a:r>
          </a:p>
          <a:p>
            <a:pPr algn="l"/>
            <a:r>
              <a:rPr lang="en-US" sz="2000" b="0" i="0" u="none" strike="noStrike" baseline="0" dirty="0">
                <a:solidFill>
                  <a:srgbClr val="292929"/>
                </a:solidFill>
                <a:latin typeface="Abadi" panose="020B0604020104020204" pitchFamily="34" charset="0"/>
              </a:rPr>
              <a:t>KSC LC-39A have the most successful launches of any sites; 76.9%</a:t>
            </a:r>
          </a:p>
          <a:p>
            <a:pPr algn="l"/>
            <a:r>
              <a:rPr lang="en-US" sz="2000" b="0" i="0" u="none" strike="noStrike" baseline="0" dirty="0">
                <a:solidFill>
                  <a:srgbClr val="000000"/>
                </a:solidFill>
                <a:latin typeface="Abadi" panose="020B0604020104020204" pitchFamily="34" charset="0"/>
              </a:rPr>
              <a:t>SSO orbit had a 100% success rate and had more than one occurrence as compared to the others.</a:t>
            </a:r>
          </a:p>
          <a:p>
            <a:r>
              <a:rPr lang="en-US" sz="2000" b="0" i="0" u="none" strike="noStrike" baseline="0" dirty="0">
                <a:solidFill>
                  <a:srgbClr val="292929"/>
                </a:solidFill>
                <a:latin typeface="Abadi" panose="020B0604020104020204" pitchFamily="34" charset="0"/>
              </a:rPr>
              <a:t>The Decision Tree Algorithm is the best Machine Learning approach for this dataset.</a:t>
            </a:r>
          </a:p>
          <a:p>
            <a:pPr algn="l"/>
            <a:endParaRPr lang="en-US" sz="20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416149" cy="4846403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8000" b="0" i="0" u="none" strike="noStrike" baseline="0" dirty="0">
                <a:solidFill>
                  <a:srgbClr val="767171"/>
                </a:solidFill>
                <a:latin typeface="Abadi" panose="020B0604020104020204" pitchFamily="34" charset="0"/>
              </a:rPr>
              <a:t>Data was collected using SpaceX REST API and web scrapping from Wikipedia</a:t>
            </a:r>
            <a:endParaRPr lang="en-US" sz="26400" dirty="0">
              <a:solidFill>
                <a:schemeClr val="bg2">
                  <a:lumMod val="50000"/>
                </a:schemeClr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8000" b="0" i="0" u="none" strike="noStrike" baseline="0" dirty="0">
                <a:solidFill>
                  <a:srgbClr val="767171"/>
                </a:solidFill>
                <a:latin typeface="Abadi" panose="020B0604020104020204" pitchFamily="34" charset="0"/>
              </a:rPr>
              <a:t>Data was processed using one-hot encoding for categorical features</a:t>
            </a:r>
            <a:endParaRPr lang="en-US" sz="7600" dirty="0">
              <a:solidFill>
                <a:schemeClr val="bg2">
                  <a:lumMod val="50000"/>
                </a:schemeClr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algn="l"/>
            <a:endParaRPr lang="en-US" sz="1800" b="0" i="0" u="none" strike="noStrike" baseline="0" dirty="0">
              <a:solidFill>
                <a:srgbClr val="000000"/>
              </a:solidFill>
              <a:latin typeface="Abadi" panose="020B0604020104020204" pitchFamily="34" charset="0"/>
            </a:endParaRPr>
          </a:p>
          <a:p>
            <a:pPr lvl="1"/>
            <a:r>
              <a:rPr lang="en-US" sz="8000" b="0" i="0" u="none" strike="noStrike" baseline="0" dirty="0">
                <a:solidFill>
                  <a:srgbClr val="767070"/>
                </a:solidFill>
                <a:latin typeface="Abadi" panose="020B0604020104020204" pitchFamily="34" charset="0"/>
              </a:rPr>
              <a:t>The collected data were normalized, divided into training and test sets and evaluated by four different classification models with their accuracies.</a:t>
            </a:r>
            <a:endParaRPr lang="en-US" sz="7600" dirty="0">
              <a:solidFill>
                <a:schemeClr val="bg2">
                  <a:lumMod val="50000"/>
                </a:schemeClr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r>
              <a:rPr lang="en-US" sz="1800" b="0" i="0" u="none" strike="noStrike" baseline="0" dirty="0">
                <a:solidFill>
                  <a:srgbClr val="292929"/>
                </a:solidFill>
                <a:latin typeface="Abadi" panose="020B0604020104020204" pitchFamily="34" charset="0"/>
              </a:rPr>
              <a:t>Data sets were collected from: </a:t>
            </a:r>
          </a:p>
          <a:p>
            <a:pPr lvl="1"/>
            <a:r>
              <a:rPr lang="en-US" sz="2000" b="0" i="0" u="none" strike="noStrike" baseline="0" dirty="0">
                <a:solidFill>
                  <a:srgbClr val="292929"/>
                </a:solidFill>
                <a:latin typeface="Abadi" panose="020B0604020104020204" pitchFamily="34" charset="0"/>
              </a:rPr>
              <a:t>Space X API (https://api.spacexdata.com/v4/rockets/) &amp; </a:t>
            </a:r>
          </a:p>
          <a:p>
            <a:pPr lvl="1"/>
            <a:r>
              <a:rPr lang="en-US" sz="2000" b="0" i="0" u="none" strike="noStrike" baseline="0" dirty="0">
                <a:solidFill>
                  <a:srgbClr val="292929"/>
                </a:solidFill>
                <a:latin typeface="Abadi" panose="020B0604020104020204" pitchFamily="34" charset="0"/>
              </a:rPr>
              <a:t>Wikipedia (https://en.wikipedia.org/wiki/List_of_Falcon/_9/_and_Falcon_Heavy_launches), using web scraping techniques.</a:t>
            </a:r>
            <a:endParaRPr lang="en-US" sz="1400" b="0" i="0" u="none" strike="noStrike" baseline="0" dirty="0">
              <a:solidFill>
                <a:srgbClr val="292929"/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has been collected using the below steps -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Collected the data using GET request to the SpaceX API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Decoded the response content as a JSON using .</a:t>
            </a:r>
            <a:r>
              <a:rPr lang="en-US" sz="20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json</a:t>
            </a: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() function call and converted it into a pandas </a:t>
            </a:r>
            <a:r>
              <a:rPr lang="en-US" sz="20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dataframe</a:t>
            </a: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using .</a:t>
            </a:r>
            <a:r>
              <a:rPr lang="en-US" sz="20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json_normalize</a:t>
            </a: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()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cleaning was done. Checked for missing values and filled them wherever necessary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Web scraping from Wikipedia for Falcon 9 launch records with </a:t>
            </a:r>
            <a:r>
              <a:rPr lang="en-US" sz="20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BeautifulSoup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1C7DDB"/>
                </a:solidFill>
                <a:latin typeface="Abadi"/>
              </a:rPr>
              <a:t>Place your flowchart of SpaceX API calls here</a:t>
            </a:r>
            <a:endParaRPr lang="en-US" dirty="0">
              <a:cs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9" y="5161280"/>
            <a:ext cx="4228782" cy="86487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 err="1">
                <a:latin typeface="Abadi" panose="020B0604020104020204" pitchFamily="34" charset="0"/>
              </a:rPr>
              <a:t>Github</a:t>
            </a:r>
            <a:r>
              <a:rPr lang="en-US" sz="1600" dirty="0">
                <a:latin typeface="Abadi" panose="020B0604020104020204" pitchFamily="34" charset="0"/>
              </a:rPr>
              <a:t> Link:</a:t>
            </a:r>
            <a:r>
              <a:rPr lang="en-US" sz="1600" dirty="0">
                <a:solidFill>
                  <a:srgbClr val="0563C1"/>
                </a:solidFill>
                <a:latin typeface="Abadi" panose="020B0604020104020204" pitchFamily="34" charset="0"/>
              </a:rPr>
              <a:t> </a:t>
            </a:r>
            <a:r>
              <a:rPr lang="en-US" sz="1600" dirty="0">
                <a:solidFill>
                  <a:srgbClr val="0563C1"/>
                </a:solidFill>
                <a:latin typeface="Abadi" panose="020B0604020104020204" pitchFamily="34" charset="0"/>
                <a:hlinkClick r:id="rId3"/>
              </a:rPr>
              <a:t>https://github.com/Susmithavishnu/Applied-Data-Science-Capstone-Project/blob/main/jupyter-labs-spacex-data-collection-api.ipynb</a:t>
            </a:r>
            <a:endParaRPr lang="en-US" sz="1600" dirty="0">
              <a:solidFill>
                <a:srgbClr val="0563C1"/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6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D3846A4-2CCB-E2B0-177A-3C2C74C44DC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5637" b="54289"/>
          <a:stretch/>
        </p:blipFill>
        <p:spPr>
          <a:xfrm>
            <a:off x="5910262" y="1361499"/>
            <a:ext cx="6068378" cy="108144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CBF1F0C-436D-3829-95C1-137403C7C4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10263" y="2642835"/>
            <a:ext cx="6139498" cy="3900205"/>
          </a:xfrm>
          <a:prstGeom prst="rect">
            <a:avLst/>
          </a:prstGeom>
        </p:spPr>
      </p:pic>
      <p:graphicFrame>
        <p:nvGraphicFramePr>
          <p:cNvPr id="15" name="Diagram 14">
            <a:extLst>
              <a:ext uri="{FF2B5EF4-FFF2-40B4-BE49-F238E27FC236}">
                <a16:creationId xmlns:a16="http://schemas.microsoft.com/office/drawing/2014/main" id="{597B27CC-FFD2-6924-6815-58C96ED666F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37659857"/>
              </p:ext>
            </p:extLst>
          </p:nvPr>
        </p:nvGraphicFramePr>
        <p:xfrm>
          <a:off x="770011" y="1635819"/>
          <a:ext cx="5047012" cy="33933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312516" y="5413593"/>
            <a:ext cx="5259819" cy="863600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 err="1">
                <a:latin typeface="Abadi" panose="020B0604020104020204" pitchFamily="34" charset="0"/>
              </a:rPr>
              <a:t>Github</a:t>
            </a:r>
            <a:r>
              <a:rPr lang="en-US" sz="1600" dirty="0">
                <a:latin typeface="Abadi" panose="020B0604020104020204" pitchFamily="34" charset="0"/>
              </a:rPr>
              <a:t> Link:</a:t>
            </a:r>
            <a:r>
              <a:rPr lang="en-US" sz="1600" dirty="0">
                <a:solidFill>
                  <a:srgbClr val="0563C1"/>
                </a:solidFill>
                <a:latin typeface="Abadi" panose="020B0604020104020204" pitchFamily="34" charset="0"/>
              </a:rPr>
              <a:t> </a:t>
            </a:r>
            <a:r>
              <a:rPr lang="en-US" sz="1600" dirty="0">
                <a:solidFill>
                  <a:srgbClr val="0563C1"/>
                </a:solidFill>
                <a:latin typeface="Abadi" panose="020B0604020104020204" pitchFamily="34" charset="0"/>
                <a:hlinkClick r:id="rId3"/>
              </a:rPr>
              <a:t>https://github.com/Susmithavishnu/Applied-Data-Science-Capstone-Project/blob/main/jupyter-labs-webscraping.ipynb</a:t>
            </a:r>
            <a:endParaRPr lang="en-US" sz="1600" dirty="0">
              <a:solidFill>
                <a:srgbClr val="0563C1"/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6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>
                <a:solidFill>
                  <a:srgbClr val="1C7DDB"/>
                </a:solidFill>
                <a:latin typeface="Abadi"/>
              </a:rPr>
              <a:t>Place your flowchart of web scraping here</a:t>
            </a:r>
            <a:endParaRPr lang="en-US">
              <a:cs typeface="Calibri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9C7BD74-A657-6B50-3F48-23D11426AC0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3008"/>
          <a:stretch/>
        </p:blipFill>
        <p:spPr>
          <a:xfrm>
            <a:off x="5628146" y="1306767"/>
            <a:ext cx="6563854" cy="17335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0A3FDD6-FA60-7F9F-3733-9878D9BC26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28146" y="3040348"/>
            <a:ext cx="6563854" cy="77730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F941834-90F0-3B93-1ACC-18156B064C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28146" y="3817654"/>
            <a:ext cx="6508044" cy="2918425"/>
          </a:xfrm>
          <a:prstGeom prst="rect">
            <a:avLst/>
          </a:prstGeom>
        </p:spPr>
      </p:pic>
      <p:graphicFrame>
        <p:nvGraphicFramePr>
          <p:cNvPr id="13" name="Diagram 12">
            <a:extLst>
              <a:ext uri="{FF2B5EF4-FFF2-40B4-BE49-F238E27FC236}">
                <a16:creationId xmlns:a16="http://schemas.microsoft.com/office/drawing/2014/main" id="{0EB47E08-CF88-3A70-7753-E271F475036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10159808"/>
              </p:ext>
            </p:extLst>
          </p:nvPr>
        </p:nvGraphicFramePr>
        <p:xfrm>
          <a:off x="581134" y="1635819"/>
          <a:ext cx="5047012" cy="33933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857</TotalTime>
  <Words>2059</Words>
  <Application>Microsoft Office PowerPoint</Application>
  <PresentationFormat>Widescreen</PresentationFormat>
  <Paragraphs>279</Paragraphs>
  <Slides>50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7" baseType="lpstr">
      <vt:lpstr>Abadi</vt:lpstr>
      <vt:lpstr>Arial</vt:lpstr>
      <vt:lpstr>Calibri</vt:lpstr>
      <vt:lpstr>Calibri Light</vt:lpstr>
      <vt:lpstr>IBM Plex Mono SemiBold</vt:lpstr>
      <vt:lpstr>IBM Plex Mono Text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SOUBITH BABU KANATAN</cp:lastModifiedBy>
  <cp:revision>217</cp:revision>
  <dcterms:created xsi:type="dcterms:W3CDTF">2021-04-29T18:58:34Z</dcterms:created>
  <dcterms:modified xsi:type="dcterms:W3CDTF">2023-12-25T20:11:03Z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